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600" r:id="rId4"/>
    <p:sldId id="269" r:id="rId5"/>
    <p:sldId id="700" r:id="rId6"/>
    <p:sldId id="628" r:id="rId7"/>
    <p:sldId id="701" r:id="rId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12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fie Sergeant" userId="0376f28b-396f-4614-9eea-fd31c14a0795" providerId="ADAL" clId="{8AF45E1B-E07C-4D9D-AF65-C565DE9BF71E}"/>
    <pc:docChg chg="custSel modSld">
      <pc:chgData name="Sofie Sergeant" userId="0376f28b-396f-4614-9eea-fd31c14a0795" providerId="ADAL" clId="{8AF45E1B-E07C-4D9D-AF65-C565DE9BF71E}" dt="2023-10-12T16:52:57.058" v="169" actId="1076"/>
      <pc:docMkLst>
        <pc:docMk/>
      </pc:docMkLst>
      <pc:sldChg chg="addSp modSp mod setBg">
        <pc:chgData name="Sofie Sergeant" userId="0376f28b-396f-4614-9eea-fd31c14a0795" providerId="ADAL" clId="{8AF45E1B-E07C-4D9D-AF65-C565DE9BF71E}" dt="2023-10-12T16:52:57.058" v="169" actId="1076"/>
        <pc:sldMkLst>
          <pc:docMk/>
          <pc:sldMk cId="2419526747" sldId="701"/>
        </pc:sldMkLst>
        <pc:spChg chg="mod">
          <ac:chgData name="Sofie Sergeant" userId="0376f28b-396f-4614-9eea-fd31c14a0795" providerId="ADAL" clId="{8AF45E1B-E07C-4D9D-AF65-C565DE9BF71E}" dt="2023-10-12T16:52:57.058" v="169" actId="1076"/>
          <ac:spMkLst>
            <pc:docMk/>
            <pc:sldMk cId="2419526747" sldId="701"/>
            <ac:spMk id="2" creationId="{2A84A1B1-74BC-8840-3A67-9D674F3DDEC2}"/>
          </ac:spMkLst>
        </pc:spChg>
        <pc:spChg chg="mod">
          <ac:chgData name="Sofie Sergeant" userId="0376f28b-396f-4614-9eea-fd31c14a0795" providerId="ADAL" clId="{8AF45E1B-E07C-4D9D-AF65-C565DE9BF71E}" dt="2023-10-12T16:52:53.576" v="168" actId="14100"/>
          <ac:spMkLst>
            <pc:docMk/>
            <pc:sldMk cId="2419526747" sldId="701"/>
            <ac:spMk id="3" creationId="{2BCAD9AB-E0B6-382B-AE9D-3993ACA14116}"/>
          </ac:spMkLst>
        </pc:spChg>
        <pc:spChg chg="add">
          <ac:chgData name="Sofie Sergeant" userId="0376f28b-396f-4614-9eea-fd31c14a0795" providerId="ADAL" clId="{8AF45E1B-E07C-4D9D-AF65-C565DE9BF71E}" dt="2023-10-12T16:51:47.194" v="159" actId="26606"/>
          <ac:spMkLst>
            <pc:docMk/>
            <pc:sldMk cId="2419526747" sldId="701"/>
            <ac:spMk id="9" creationId="{C0763A76-9F1C-4FC5-82B7-DD475DA461B2}"/>
          </ac:spMkLst>
        </pc:spChg>
        <pc:spChg chg="add">
          <ac:chgData name="Sofie Sergeant" userId="0376f28b-396f-4614-9eea-fd31c14a0795" providerId="ADAL" clId="{8AF45E1B-E07C-4D9D-AF65-C565DE9BF71E}" dt="2023-10-12T16:51:47.194" v="159" actId="26606"/>
          <ac:spMkLst>
            <pc:docMk/>
            <pc:sldMk cId="2419526747" sldId="701"/>
            <ac:spMk id="11" creationId="{E81BF4F6-F2CF-4984-9D14-D6966D92F99F}"/>
          </ac:spMkLst>
        </pc:spChg>
        <pc:picChg chg="add">
          <ac:chgData name="Sofie Sergeant" userId="0376f28b-396f-4614-9eea-fd31c14a0795" providerId="ADAL" clId="{8AF45E1B-E07C-4D9D-AF65-C565DE9BF71E}" dt="2023-10-12T16:51:47.194" v="159" actId="26606"/>
          <ac:picMkLst>
            <pc:docMk/>
            <pc:sldMk cId="2419526747" sldId="701"/>
            <ac:picMk id="5" creationId="{3CC7FC01-6164-70D2-83DB-8F0C439CEF3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DEBA84-B319-4240-B2B9-F8B506D9408F}" type="datetimeFigureOut">
              <a:rPr lang="nl-NL" smtClean="0"/>
              <a:t>12-10-2023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D3EF46-6F1F-4D11-A30F-12C970C0DB49}" type="slidenum">
              <a:rPr lang="nl-NL" smtClean="0"/>
              <a:t>‹#›</a:t>
            </a:fld>
            <a:endParaRPr lang="nl-NL"/>
          </a:p>
        </p:txBody>
      </p:sp>
    </p:spTree>
    <p:extLst>
      <p:ext uri="{BB962C8B-B14F-4D97-AF65-F5344CB8AC3E}">
        <p14:creationId xmlns:p14="http://schemas.microsoft.com/office/powerpoint/2010/main" val="1410272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Ik wil mijn verhaal vandaag starten vanuit het concept van Intersectionaliteit = Kruispuntdenken</a:t>
            </a:r>
          </a:p>
          <a:p>
            <a:r>
              <a:rPr lang="nl-NL" dirty="0"/>
              <a:t>Is het fenomeen dat maatschappelijke ongelijkheid zich voordoet langs verschillende assen die elkaar snijden: dus de notie dat individuen in een samenleving discriminatie en onderdrukking ondervinden op grond van een veelvoud van factoren</a:t>
            </a:r>
          </a:p>
          <a:p>
            <a:endParaRPr lang="nl-NL" dirty="0"/>
          </a:p>
          <a:p>
            <a:r>
              <a:rPr lang="nl-NL" dirty="0"/>
              <a:t>Kruispuntdenken vertrekt vanuit het feit dat iedereen een gelaagde identiteit heeft met verschillende deelidentiteiten (geslacht, seksuele oriëntatie, huidskleur, etniciteit, nationaliteit, leeftijd, religie, gezondheid, cognitieve mogelijkheden enzovoort). Als kwetsbaarheden elkaar kruisen kunnen ze elkaar versterken… en lijken de zogenaamde privileges relatief in vergelijking met hetzelfde privilege bij iemand anders.</a:t>
            </a:r>
          </a:p>
          <a:p>
            <a:endParaRPr lang="nl-NL" dirty="0"/>
          </a:p>
          <a:p>
            <a:r>
              <a:rPr lang="nl-NL" dirty="0"/>
              <a:t>Deze ingewikkeldheid is belangrijk als we nadenken over diversiteit in onderwijs en het streven naar inclusie.</a:t>
            </a:r>
          </a:p>
          <a:p>
            <a:endParaRPr lang="nl-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CD1634-4E7E-4023-8075-28B305FB02A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9040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p>
        </p:txBody>
      </p:sp>
      <p:sp>
        <p:nvSpPr>
          <p:cNvPr id="4" name="Tijdelijke aanduiding voor koptekst 3"/>
          <p:cNvSpPr>
            <a:spLocks noGrp="1"/>
          </p:cNvSpPr>
          <p:nvPr>
            <p:ph type="hd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xxxxxxxxxxxxxxx</a:t>
            </a:r>
          </a:p>
        </p:txBody>
      </p:sp>
      <p:sp>
        <p:nvSpPr>
          <p:cNvPr id="5" name="Tijdelijke aanduiding voor datum 4"/>
          <p:cNvSpPr>
            <a:spLocks noGrp="1"/>
          </p:cNvSpPr>
          <p:nvPr>
            <p:ph type="dt"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39038A-E10C-44DC-9B2D-75C717B5E161}" type="datetime1">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10/12/2023</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Tijdelijke aanduiding voor voettekst 5"/>
          <p:cNvSpPr>
            <a:spLocks noGrp="1"/>
          </p:cNvSpPr>
          <p:nvPr>
            <p:ph type="ftr" sz="quarter" idx="1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xxxxxxxxxxxxx</a:t>
            </a:r>
          </a:p>
        </p:txBody>
      </p:sp>
      <p:sp>
        <p:nvSpPr>
          <p:cNvPr id="7" name="Tijdelijke aanduiding voor dianummer 6"/>
          <p:cNvSpPr>
            <a:spLocks noGrp="1"/>
          </p:cNvSpPr>
          <p:nvPr>
            <p:ph type="sldNum" sz="quarter" idx="13"/>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402EFF4-4F55-4048-8C69-901475C0895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23704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p>
        </p:txBody>
      </p:sp>
      <p:sp>
        <p:nvSpPr>
          <p:cNvPr id="4" name="Tijdelijke aanduiding voor koptekst 3"/>
          <p:cNvSpPr>
            <a:spLocks noGrp="1"/>
          </p:cNvSpPr>
          <p:nvPr>
            <p:ph type="hd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xxxxxxxxxxxxxxx</a:t>
            </a:r>
          </a:p>
        </p:txBody>
      </p:sp>
      <p:sp>
        <p:nvSpPr>
          <p:cNvPr id="5" name="Tijdelijke aanduiding voor datum 4"/>
          <p:cNvSpPr>
            <a:spLocks noGrp="1"/>
          </p:cNvSpPr>
          <p:nvPr>
            <p:ph type="dt"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29D14AC-4AB8-4C9F-A162-81846D9A3022}" type="datetime1">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10/12/2023</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Tijdelijke aanduiding voor voettekst 5"/>
          <p:cNvSpPr>
            <a:spLocks noGrp="1"/>
          </p:cNvSpPr>
          <p:nvPr>
            <p:ph type="ftr" sz="quarter" idx="1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xxxxxxxxxxxxx</a:t>
            </a:r>
          </a:p>
        </p:txBody>
      </p:sp>
      <p:sp>
        <p:nvSpPr>
          <p:cNvPr id="7" name="Tijdelijke aanduiding voor dianummer 6"/>
          <p:cNvSpPr>
            <a:spLocks noGrp="1"/>
          </p:cNvSpPr>
          <p:nvPr>
            <p:ph type="sldNum" sz="quarter" idx="13"/>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402EFF4-4F55-4048-8C69-901475C0895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45745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p>
        </p:txBody>
      </p:sp>
      <p:sp>
        <p:nvSpPr>
          <p:cNvPr id="4" name="Tijdelijke aanduiding voor koptekst 3"/>
          <p:cNvSpPr>
            <a:spLocks noGrp="1"/>
          </p:cNvSpPr>
          <p:nvPr>
            <p:ph type="hd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xxxxxxxxxxxxxxx</a:t>
            </a:r>
          </a:p>
        </p:txBody>
      </p:sp>
      <p:sp>
        <p:nvSpPr>
          <p:cNvPr id="5" name="Tijdelijke aanduiding voor datum 4"/>
          <p:cNvSpPr>
            <a:spLocks noGrp="1"/>
          </p:cNvSpPr>
          <p:nvPr>
            <p:ph type="dt"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29D14AC-4AB8-4C9F-A162-81846D9A3022}" type="datetime1">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10/12/2023</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Tijdelijke aanduiding voor voettekst 5"/>
          <p:cNvSpPr>
            <a:spLocks noGrp="1"/>
          </p:cNvSpPr>
          <p:nvPr>
            <p:ph type="ftr" sz="quarter" idx="1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xxxxxxxxxxxxx</a:t>
            </a:r>
          </a:p>
        </p:txBody>
      </p:sp>
      <p:sp>
        <p:nvSpPr>
          <p:cNvPr id="7" name="Tijdelijke aanduiding voor dianummer 6"/>
          <p:cNvSpPr>
            <a:spLocks noGrp="1"/>
          </p:cNvSpPr>
          <p:nvPr>
            <p:ph type="sldNum" sz="quarter" idx="13"/>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402EFF4-4F55-4048-8C69-901475C0895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889110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3A56A0-CD29-FC14-C5FE-928A678EEAA8}"/>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1D06EA88-63BF-1C6D-1772-C3A13A91C9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07819B38-38E6-D24F-1598-6969AF69EE08}"/>
              </a:ext>
            </a:extLst>
          </p:cNvPr>
          <p:cNvSpPr>
            <a:spLocks noGrp="1"/>
          </p:cNvSpPr>
          <p:nvPr>
            <p:ph type="dt" sz="half" idx="10"/>
          </p:nvPr>
        </p:nvSpPr>
        <p:spPr/>
        <p:txBody>
          <a:bodyPr/>
          <a:lstStyle/>
          <a:p>
            <a:fld id="{F3F8C942-4012-4DE6-9AD1-078422354DB9}" type="datetimeFigureOut">
              <a:rPr lang="nl-NL" smtClean="0"/>
              <a:t>12-10-2023</a:t>
            </a:fld>
            <a:endParaRPr lang="nl-NL"/>
          </a:p>
        </p:txBody>
      </p:sp>
      <p:sp>
        <p:nvSpPr>
          <p:cNvPr id="5" name="Tijdelijke aanduiding voor voettekst 4">
            <a:extLst>
              <a:ext uri="{FF2B5EF4-FFF2-40B4-BE49-F238E27FC236}">
                <a16:creationId xmlns:a16="http://schemas.microsoft.com/office/drawing/2014/main" id="{15D58938-7B38-4AA1-FAA4-5B3A7C3BB43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5FF4E7A-8614-4965-D180-7E7227F53CD1}"/>
              </a:ext>
            </a:extLst>
          </p:cNvPr>
          <p:cNvSpPr>
            <a:spLocks noGrp="1"/>
          </p:cNvSpPr>
          <p:nvPr>
            <p:ph type="sldNum" sz="quarter" idx="12"/>
          </p:nvPr>
        </p:nvSpPr>
        <p:spPr/>
        <p:txBody>
          <a:bodyPr/>
          <a:lstStyle/>
          <a:p>
            <a:fld id="{8E954C77-7007-4938-899D-CB397AB84DBE}" type="slidenum">
              <a:rPr lang="nl-NL" smtClean="0"/>
              <a:t>‹#›</a:t>
            </a:fld>
            <a:endParaRPr lang="nl-NL"/>
          </a:p>
        </p:txBody>
      </p:sp>
    </p:spTree>
    <p:extLst>
      <p:ext uri="{BB962C8B-B14F-4D97-AF65-F5344CB8AC3E}">
        <p14:creationId xmlns:p14="http://schemas.microsoft.com/office/powerpoint/2010/main" val="3568987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D7A1FA-EF70-19D9-BE95-F3BCE7E728A3}"/>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AA3CB5F2-01F5-F325-A994-6DA64C757AB7}"/>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D77EAE1-8B10-5142-DAD3-A000616F71AD}"/>
              </a:ext>
            </a:extLst>
          </p:cNvPr>
          <p:cNvSpPr>
            <a:spLocks noGrp="1"/>
          </p:cNvSpPr>
          <p:nvPr>
            <p:ph type="dt" sz="half" idx="10"/>
          </p:nvPr>
        </p:nvSpPr>
        <p:spPr/>
        <p:txBody>
          <a:bodyPr/>
          <a:lstStyle/>
          <a:p>
            <a:fld id="{F3F8C942-4012-4DE6-9AD1-078422354DB9}" type="datetimeFigureOut">
              <a:rPr lang="nl-NL" smtClean="0"/>
              <a:t>12-10-2023</a:t>
            </a:fld>
            <a:endParaRPr lang="nl-NL"/>
          </a:p>
        </p:txBody>
      </p:sp>
      <p:sp>
        <p:nvSpPr>
          <p:cNvPr id="5" name="Tijdelijke aanduiding voor voettekst 4">
            <a:extLst>
              <a:ext uri="{FF2B5EF4-FFF2-40B4-BE49-F238E27FC236}">
                <a16:creationId xmlns:a16="http://schemas.microsoft.com/office/drawing/2014/main" id="{FA5A36B1-0DAC-ACA6-1ED5-6DEAE8A8222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7A6AC3F-2E56-B5A7-CAEE-055DF601AD7A}"/>
              </a:ext>
            </a:extLst>
          </p:cNvPr>
          <p:cNvSpPr>
            <a:spLocks noGrp="1"/>
          </p:cNvSpPr>
          <p:nvPr>
            <p:ph type="sldNum" sz="quarter" idx="12"/>
          </p:nvPr>
        </p:nvSpPr>
        <p:spPr/>
        <p:txBody>
          <a:bodyPr/>
          <a:lstStyle/>
          <a:p>
            <a:fld id="{8E954C77-7007-4938-899D-CB397AB84DBE}" type="slidenum">
              <a:rPr lang="nl-NL" smtClean="0"/>
              <a:t>‹#›</a:t>
            </a:fld>
            <a:endParaRPr lang="nl-NL"/>
          </a:p>
        </p:txBody>
      </p:sp>
    </p:spTree>
    <p:extLst>
      <p:ext uri="{BB962C8B-B14F-4D97-AF65-F5344CB8AC3E}">
        <p14:creationId xmlns:p14="http://schemas.microsoft.com/office/powerpoint/2010/main" val="2678470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B355C2B3-6292-1757-74DC-515655A443DA}"/>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888D1836-B9EB-C1AB-4B8D-D305BBCDDF93}"/>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46CD402-9C79-49EB-F708-00DDF7A52EB2}"/>
              </a:ext>
            </a:extLst>
          </p:cNvPr>
          <p:cNvSpPr>
            <a:spLocks noGrp="1"/>
          </p:cNvSpPr>
          <p:nvPr>
            <p:ph type="dt" sz="half" idx="10"/>
          </p:nvPr>
        </p:nvSpPr>
        <p:spPr/>
        <p:txBody>
          <a:bodyPr/>
          <a:lstStyle/>
          <a:p>
            <a:fld id="{F3F8C942-4012-4DE6-9AD1-078422354DB9}" type="datetimeFigureOut">
              <a:rPr lang="nl-NL" smtClean="0"/>
              <a:t>12-10-2023</a:t>
            </a:fld>
            <a:endParaRPr lang="nl-NL"/>
          </a:p>
        </p:txBody>
      </p:sp>
      <p:sp>
        <p:nvSpPr>
          <p:cNvPr id="5" name="Tijdelijke aanduiding voor voettekst 4">
            <a:extLst>
              <a:ext uri="{FF2B5EF4-FFF2-40B4-BE49-F238E27FC236}">
                <a16:creationId xmlns:a16="http://schemas.microsoft.com/office/drawing/2014/main" id="{5AF9CF90-29F1-11C7-9189-985157B8711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5229354-D7A3-C22A-2BAF-2901FECF90D9}"/>
              </a:ext>
            </a:extLst>
          </p:cNvPr>
          <p:cNvSpPr>
            <a:spLocks noGrp="1"/>
          </p:cNvSpPr>
          <p:nvPr>
            <p:ph type="sldNum" sz="quarter" idx="12"/>
          </p:nvPr>
        </p:nvSpPr>
        <p:spPr/>
        <p:txBody>
          <a:bodyPr/>
          <a:lstStyle/>
          <a:p>
            <a:fld id="{8E954C77-7007-4938-899D-CB397AB84DBE}" type="slidenum">
              <a:rPr lang="nl-NL" smtClean="0"/>
              <a:t>‹#›</a:t>
            </a:fld>
            <a:endParaRPr lang="nl-NL"/>
          </a:p>
        </p:txBody>
      </p:sp>
    </p:spTree>
    <p:extLst>
      <p:ext uri="{BB962C8B-B14F-4D97-AF65-F5344CB8AC3E}">
        <p14:creationId xmlns:p14="http://schemas.microsoft.com/office/powerpoint/2010/main" val="3694040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34407D-68A6-8AEB-BECA-26A9D7D15233}"/>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41D8997-C48A-66CE-6F82-4CAC145865AB}"/>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3B49235-714A-DE72-6B5B-D130BBEDD8D5}"/>
              </a:ext>
            </a:extLst>
          </p:cNvPr>
          <p:cNvSpPr>
            <a:spLocks noGrp="1"/>
          </p:cNvSpPr>
          <p:nvPr>
            <p:ph type="dt" sz="half" idx="10"/>
          </p:nvPr>
        </p:nvSpPr>
        <p:spPr/>
        <p:txBody>
          <a:bodyPr/>
          <a:lstStyle/>
          <a:p>
            <a:fld id="{F3F8C942-4012-4DE6-9AD1-078422354DB9}" type="datetimeFigureOut">
              <a:rPr lang="nl-NL" smtClean="0"/>
              <a:t>12-10-2023</a:t>
            </a:fld>
            <a:endParaRPr lang="nl-NL"/>
          </a:p>
        </p:txBody>
      </p:sp>
      <p:sp>
        <p:nvSpPr>
          <p:cNvPr id="5" name="Tijdelijke aanduiding voor voettekst 4">
            <a:extLst>
              <a:ext uri="{FF2B5EF4-FFF2-40B4-BE49-F238E27FC236}">
                <a16:creationId xmlns:a16="http://schemas.microsoft.com/office/drawing/2014/main" id="{0385DAA1-C956-020A-ACC7-2B4A2A0ABFF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CCE0C42-C9A0-F2F0-8F5B-48A66472A56F}"/>
              </a:ext>
            </a:extLst>
          </p:cNvPr>
          <p:cNvSpPr>
            <a:spLocks noGrp="1"/>
          </p:cNvSpPr>
          <p:nvPr>
            <p:ph type="sldNum" sz="quarter" idx="12"/>
          </p:nvPr>
        </p:nvSpPr>
        <p:spPr/>
        <p:txBody>
          <a:bodyPr/>
          <a:lstStyle/>
          <a:p>
            <a:fld id="{8E954C77-7007-4938-899D-CB397AB84DBE}" type="slidenum">
              <a:rPr lang="nl-NL" smtClean="0"/>
              <a:t>‹#›</a:t>
            </a:fld>
            <a:endParaRPr lang="nl-NL"/>
          </a:p>
        </p:txBody>
      </p:sp>
    </p:spTree>
    <p:extLst>
      <p:ext uri="{BB962C8B-B14F-4D97-AF65-F5344CB8AC3E}">
        <p14:creationId xmlns:p14="http://schemas.microsoft.com/office/powerpoint/2010/main" val="3302634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4E99AD-D453-54B9-9A9B-BCCDFF5EA3E3}"/>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59DA52BC-FB3C-21B6-4DEB-848C91D5E2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1E39E0F7-2DE3-5671-9884-68C9569EF5E6}"/>
              </a:ext>
            </a:extLst>
          </p:cNvPr>
          <p:cNvSpPr>
            <a:spLocks noGrp="1"/>
          </p:cNvSpPr>
          <p:nvPr>
            <p:ph type="dt" sz="half" idx="10"/>
          </p:nvPr>
        </p:nvSpPr>
        <p:spPr/>
        <p:txBody>
          <a:bodyPr/>
          <a:lstStyle/>
          <a:p>
            <a:fld id="{F3F8C942-4012-4DE6-9AD1-078422354DB9}" type="datetimeFigureOut">
              <a:rPr lang="nl-NL" smtClean="0"/>
              <a:t>12-10-2023</a:t>
            </a:fld>
            <a:endParaRPr lang="nl-NL"/>
          </a:p>
        </p:txBody>
      </p:sp>
      <p:sp>
        <p:nvSpPr>
          <p:cNvPr id="5" name="Tijdelijke aanduiding voor voettekst 4">
            <a:extLst>
              <a:ext uri="{FF2B5EF4-FFF2-40B4-BE49-F238E27FC236}">
                <a16:creationId xmlns:a16="http://schemas.microsoft.com/office/drawing/2014/main" id="{60B1E442-FEF3-5B75-D324-5DE8E6A3E88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3881C33-0742-1D3B-5531-4AE19004DAAA}"/>
              </a:ext>
            </a:extLst>
          </p:cNvPr>
          <p:cNvSpPr>
            <a:spLocks noGrp="1"/>
          </p:cNvSpPr>
          <p:nvPr>
            <p:ph type="sldNum" sz="quarter" idx="12"/>
          </p:nvPr>
        </p:nvSpPr>
        <p:spPr/>
        <p:txBody>
          <a:bodyPr/>
          <a:lstStyle/>
          <a:p>
            <a:fld id="{8E954C77-7007-4938-899D-CB397AB84DBE}" type="slidenum">
              <a:rPr lang="nl-NL" smtClean="0"/>
              <a:t>‹#›</a:t>
            </a:fld>
            <a:endParaRPr lang="nl-NL"/>
          </a:p>
        </p:txBody>
      </p:sp>
    </p:spTree>
    <p:extLst>
      <p:ext uri="{BB962C8B-B14F-4D97-AF65-F5344CB8AC3E}">
        <p14:creationId xmlns:p14="http://schemas.microsoft.com/office/powerpoint/2010/main" val="106855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3A451A-EC83-1029-D5BE-AA815781AF27}"/>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B1CF4589-BF57-4913-C7BB-72E222E4BB81}"/>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47731EB7-FE40-4996-E59C-AB1666627708}"/>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FCAE7C2B-B90D-4719-A0BC-8AFDCC15F84F}"/>
              </a:ext>
            </a:extLst>
          </p:cNvPr>
          <p:cNvSpPr>
            <a:spLocks noGrp="1"/>
          </p:cNvSpPr>
          <p:nvPr>
            <p:ph type="dt" sz="half" idx="10"/>
          </p:nvPr>
        </p:nvSpPr>
        <p:spPr/>
        <p:txBody>
          <a:bodyPr/>
          <a:lstStyle/>
          <a:p>
            <a:fld id="{F3F8C942-4012-4DE6-9AD1-078422354DB9}" type="datetimeFigureOut">
              <a:rPr lang="nl-NL" smtClean="0"/>
              <a:t>12-10-2023</a:t>
            </a:fld>
            <a:endParaRPr lang="nl-NL"/>
          </a:p>
        </p:txBody>
      </p:sp>
      <p:sp>
        <p:nvSpPr>
          <p:cNvPr id="6" name="Tijdelijke aanduiding voor voettekst 5">
            <a:extLst>
              <a:ext uri="{FF2B5EF4-FFF2-40B4-BE49-F238E27FC236}">
                <a16:creationId xmlns:a16="http://schemas.microsoft.com/office/drawing/2014/main" id="{A44A08FC-1C60-A895-DC5A-2EF1757F04F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4CC58EC-7E13-4232-3EA3-4C03F39B4855}"/>
              </a:ext>
            </a:extLst>
          </p:cNvPr>
          <p:cNvSpPr>
            <a:spLocks noGrp="1"/>
          </p:cNvSpPr>
          <p:nvPr>
            <p:ph type="sldNum" sz="quarter" idx="12"/>
          </p:nvPr>
        </p:nvSpPr>
        <p:spPr/>
        <p:txBody>
          <a:bodyPr/>
          <a:lstStyle/>
          <a:p>
            <a:fld id="{8E954C77-7007-4938-899D-CB397AB84DBE}" type="slidenum">
              <a:rPr lang="nl-NL" smtClean="0"/>
              <a:t>‹#›</a:t>
            </a:fld>
            <a:endParaRPr lang="nl-NL"/>
          </a:p>
        </p:txBody>
      </p:sp>
    </p:spTree>
    <p:extLst>
      <p:ext uri="{BB962C8B-B14F-4D97-AF65-F5344CB8AC3E}">
        <p14:creationId xmlns:p14="http://schemas.microsoft.com/office/powerpoint/2010/main" val="1443765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CA8138-63C1-9B5A-36C3-916191C0C449}"/>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83328030-143F-F5F8-273E-EF253478AB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A0C5EB71-BB26-F8E5-E1F3-3E5317D68078}"/>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349E2D70-F3A0-05BC-37F3-2590B45EA7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BBF8D92F-666A-4970-FDFF-6268A51EA983}"/>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602DFFF9-53C7-7C2A-2ED3-8513A1F28B35}"/>
              </a:ext>
            </a:extLst>
          </p:cNvPr>
          <p:cNvSpPr>
            <a:spLocks noGrp="1"/>
          </p:cNvSpPr>
          <p:nvPr>
            <p:ph type="dt" sz="half" idx="10"/>
          </p:nvPr>
        </p:nvSpPr>
        <p:spPr/>
        <p:txBody>
          <a:bodyPr/>
          <a:lstStyle/>
          <a:p>
            <a:fld id="{F3F8C942-4012-4DE6-9AD1-078422354DB9}" type="datetimeFigureOut">
              <a:rPr lang="nl-NL" smtClean="0"/>
              <a:t>12-10-2023</a:t>
            </a:fld>
            <a:endParaRPr lang="nl-NL"/>
          </a:p>
        </p:txBody>
      </p:sp>
      <p:sp>
        <p:nvSpPr>
          <p:cNvPr id="8" name="Tijdelijke aanduiding voor voettekst 7">
            <a:extLst>
              <a:ext uri="{FF2B5EF4-FFF2-40B4-BE49-F238E27FC236}">
                <a16:creationId xmlns:a16="http://schemas.microsoft.com/office/drawing/2014/main" id="{B74BD232-4BFF-3E2C-CC75-39E8ED0056B4}"/>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0A30BA89-1518-5E04-DBAD-F5FEE22CEB61}"/>
              </a:ext>
            </a:extLst>
          </p:cNvPr>
          <p:cNvSpPr>
            <a:spLocks noGrp="1"/>
          </p:cNvSpPr>
          <p:nvPr>
            <p:ph type="sldNum" sz="quarter" idx="12"/>
          </p:nvPr>
        </p:nvSpPr>
        <p:spPr/>
        <p:txBody>
          <a:bodyPr/>
          <a:lstStyle/>
          <a:p>
            <a:fld id="{8E954C77-7007-4938-899D-CB397AB84DBE}" type="slidenum">
              <a:rPr lang="nl-NL" smtClean="0"/>
              <a:t>‹#›</a:t>
            </a:fld>
            <a:endParaRPr lang="nl-NL"/>
          </a:p>
        </p:txBody>
      </p:sp>
    </p:spTree>
    <p:extLst>
      <p:ext uri="{BB962C8B-B14F-4D97-AF65-F5344CB8AC3E}">
        <p14:creationId xmlns:p14="http://schemas.microsoft.com/office/powerpoint/2010/main" val="4051147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EFB5A0-D6E2-AC0D-47D1-CD853D31BFAB}"/>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8032375-5D4F-60D1-B95F-35526FB0F49E}"/>
              </a:ext>
            </a:extLst>
          </p:cNvPr>
          <p:cNvSpPr>
            <a:spLocks noGrp="1"/>
          </p:cNvSpPr>
          <p:nvPr>
            <p:ph type="dt" sz="half" idx="10"/>
          </p:nvPr>
        </p:nvSpPr>
        <p:spPr/>
        <p:txBody>
          <a:bodyPr/>
          <a:lstStyle/>
          <a:p>
            <a:fld id="{F3F8C942-4012-4DE6-9AD1-078422354DB9}" type="datetimeFigureOut">
              <a:rPr lang="nl-NL" smtClean="0"/>
              <a:t>12-10-2023</a:t>
            </a:fld>
            <a:endParaRPr lang="nl-NL"/>
          </a:p>
        </p:txBody>
      </p:sp>
      <p:sp>
        <p:nvSpPr>
          <p:cNvPr id="4" name="Tijdelijke aanduiding voor voettekst 3">
            <a:extLst>
              <a:ext uri="{FF2B5EF4-FFF2-40B4-BE49-F238E27FC236}">
                <a16:creationId xmlns:a16="http://schemas.microsoft.com/office/drawing/2014/main" id="{244B39FC-CF86-2B9D-326B-BE1761B17385}"/>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B1FB58FD-36AD-2416-C639-AF68D544948A}"/>
              </a:ext>
            </a:extLst>
          </p:cNvPr>
          <p:cNvSpPr>
            <a:spLocks noGrp="1"/>
          </p:cNvSpPr>
          <p:nvPr>
            <p:ph type="sldNum" sz="quarter" idx="12"/>
          </p:nvPr>
        </p:nvSpPr>
        <p:spPr/>
        <p:txBody>
          <a:bodyPr/>
          <a:lstStyle/>
          <a:p>
            <a:fld id="{8E954C77-7007-4938-899D-CB397AB84DBE}" type="slidenum">
              <a:rPr lang="nl-NL" smtClean="0"/>
              <a:t>‹#›</a:t>
            </a:fld>
            <a:endParaRPr lang="nl-NL"/>
          </a:p>
        </p:txBody>
      </p:sp>
    </p:spTree>
    <p:extLst>
      <p:ext uri="{BB962C8B-B14F-4D97-AF65-F5344CB8AC3E}">
        <p14:creationId xmlns:p14="http://schemas.microsoft.com/office/powerpoint/2010/main" val="2078822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603F990-3E61-DBA4-A79A-4E73A59E083E}"/>
              </a:ext>
            </a:extLst>
          </p:cNvPr>
          <p:cNvSpPr>
            <a:spLocks noGrp="1"/>
          </p:cNvSpPr>
          <p:nvPr>
            <p:ph type="dt" sz="half" idx="10"/>
          </p:nvPr>
        </p:nvSpPr>
        <p:spPr/>
        <p:txBody>
          <a:bodyPr/>
          <a:lstStyle/>
          <a:p>
            <a:fld id="{F3F8C942-4012-4DE6-9AD1-078422354DB9}" type="datetimeFigureOut">
              <a:rPr lang="nl-NL" smtClean="0"/>
              <a:t>12-10-2023</a:t>
            </a:fld>
            <a:endParaRPr lang="nl-NL"/>
          </a:p>
        </p:txBody>
      </p:sp>
      <p:sp>
        <p:nvSpPr>
          <p:cNvPr id="3" name="Tijdelijke aanduiding voor voettekst 2">
            <a:extLst>
              <a:ext uri="{FF2B5EF4-FFF2-40B4-BE49-F238E27FC236}">
                <a16:creationId xmlns:a16="http://schemas.microsoft.com/office/drawing/2014/main" id="{CC986D08-B7FD-3B5A-EFB4-91449717AB1A}"/>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115B64FB-6EA5-C3F4-D1D4-A220724B9398}"/>
              </a:ext>
            </a:extLst>
          </p:cNvPr>
          <p:cNvSpPr>
            <a:spLocks noGrp="1"/>
          </p:cNvSpPr>
          <p:nvPr>
            <p:ph type="sldNum" sz="quarter" idx="12"/>
          </p:nvPr>
        </p:nvSpPr>
        <p:spPr/>
        <p:txBody>
          <a:bodyPr/>
          <a:lstStyle/>
          <a:p>
            <a:fld id="{8E954C77-7007-4938-899D-CB397AB84DBE}" type="slidenum">
              <a:rPr lang="nl-NL" smtClean="0"/>
              <a:t>‹#›</a:t>
            </a:fld>
            <a:endParaRPr lang="nl-NL"/>
          </a:p>
        </p:txBody>
      </p:sp>
    </p:spTree>
    <p:extLst>
      <p:ext uri="{BB962C8B-B14F-4D97-AF65-F5344CB8AC3E}">
        <p14:creationId xmlns:p14="http://schemas.microsoft.com/office/powerpoint/2010/main" val="2949012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7A2BA2-22FA-4541-3172-1ECAA34E84D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49365C99-2405-B770-7B49-8C32BFA855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E539CC54-0211-10CF-49DC-E5D7BBEA90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FA251AB-E302-A08E-64DD-F3D949CE5B0F}"/>
              </a:ext>
            </a:extLst>
          </p:cNvPr>
          <p:cNvSpPr>
            <a:spLocks noGrp="1"/>
          </p:cNvSpPr>
          <p:nvPr>
            <p:ph type="dt" sz="half" idx="10"/>
          </p:nvPr>
        </p:nvSpPr>
        <p:spPr/>
        <p:txBody>
          <a:bodyPr/>
          <a:lstStyle/>
          <a:p>
            <a:fld id="{F3F8C942-4012-4DE6-9AD1-078422354DB9}" type="datetimeFigureOut">
              <a:rPr lang="nl-NL" smtClean="0"/>
              <a:t>12-10-2023</a:t>
            </a:fld>
            <a:endParaRPr lang="nl-NL"/>
          </a:p>
        </p:txBody>
      </p:sp>
      <p:sp>
        <p:nvSpPr>
          <p:cNvPr id="6" name="Tijdelijke aanduiding voor voettekst 5">
            <a:extLst>
              <a:ext uri="{FF2B5EF4-FFF2-40B4-BE49-F238E27FC236}">
                <a16:creationId xmlns:a16="http://schemas.microsoft.com/office/drawing/2014/main" id="{139C2492-1021-B40A-24B5-8706244AC33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EC70923-D519-0748-F8B0-07B5E4C429CD}"/>
              </a:ext>
            </a:extLst>
          </p:cNvPr>
          <p:cNvSpPr>
            <a:spLocks noGrp="1"/>
          </p:cNvSpPr>
          <p:nvPr>
            <p:ph type="sldNum" sz="quarter" idx="12"/>
          </p:nvPr>
        </p:nvSpPr>
        <p:spPr/>
        <p:txBody>
          <a:bodyPr/>
          <a:lstStyle/>
          <a:p>
            <a:fld id="{8E954C77-7007-4938-899D-CB397AB84DBE}" type="slidenum">
              <a:rPr lang="nl-NL" smtClean="0"/>
              <a:t>‹#›</a:t>
            </a:fld>
            <a:endParaRPr lang="nl-NL"/>
          </a:p>
        </p:txBody>
      </p:sp>
    </p:spTree>
    <p:extLst>
      <p:ext uri="{BB962C8B-B14F-4D97-AF65-F5344CB8AC3E}">
        <p14:creationId xmlns:p14="http://schemas.microsoft.com/office/powerpoint/2010/main" val="547098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183526-9292-CBF7-2493-B0F9DC85B25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4638A4BF-D84C-18BD-C4A8-30A6FB9AF0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F535AF64-98A2-79E9-48B9-6951FE59AF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353B6D2-F9ED-223F-D9FA-B9A8669AC18D}"/>
              </a:ext>
            </a:extLst>
          </p:cNvPr>
          <p:cNvSpPr>
            <a:spLocks noGrp="1"/>
          </p:cNvSpPr>
          <p:nvPr>
            <p:ph type="dt" sz="half" idx="10"/>
          </p:nvPr>
        </p:nvSpPr>
        <p:spPr/>
        <p:txBody>
          <a:bodyPr/>
          <a:lstStyle/>
          <a:p>
            <a:fld id="{F3F8C942-4012-4DE6-9AD1-078422354DB9}" type="datetimeFigureOut">
              <a:rPr lang="nl-NL" smtClean="0"/>
              <a:t>12-10-2023</a:t>
            </a:fld>
            <a:endParaRPr lang="nl-NL"/>
          </a:p>
        </p:txBody>
      </p:sp>
      <p:sp>
        <p:nvSpPr>
          <p:cNvPr id="6" name="Tijdelijke aanduiding voor voettekst 5">
            <a:extLst>
              <a:ext uri="{FF2B5EF4-FFF2-40B4-BE49-F238E27FC236}">
                <a16:creationId xmlns:a16="http://schemas.microsoft.com/office/drawing/2014/main" id="{6A960D4D-7305-B404-9264-57763252F72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D7CE5B0-F530-CFCD-EB86-5314E7CD2AC7}"/>
              </a:ext>
            </a:extLst>
          </p:cNvPr>
          <p:cNvSpPr>
            <a:spLocks noGrp="1"/>
          </p:cNvSpPr>
          <p:nvPr>
            <p:ph type="sldNum" sz="quarter" idx="12"/>
          </p:nvPr>
        </p:nvSpPr>
        <p:spPr/>
        <p:txBody>
          <a:bodyPr/>
          <a:lstStyle/>
          <a:p>
            <a:fld id="{8E954C77-7007-4938-899D-CB397AB84DBE}" type="slidenum">
              <a:rPr lang="nl-NL" smtClean="0"/>
              <a:t>‹#›</a:t>
            </a:fld>
            <a:endParaRPr lang="nl-NL"/>
          </a:p>
        </p:txBody>
      </p:sp>
    </p:spTree>
    <p:extLst>
      <p:ext uri="{BB962C8B-B14F-4D97-AF65-F5344CB8AC3E}">
        <p14:creationId xmlns:p14="http://schemas.microsoft.com/office/powerpoint/2010/main" val="105341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2EB39DB5-4E15-60A5-BE89-66DC226751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C2DDB23B-EC17-622F-D732-22A8D88E7E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2D5DE65-7023-D2CF-5195-E779224998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F8C942-4012-4DE6-9AD1-078422354DB9}" type="datetimeFigureOut">
              <a:rPr lang="nl-NL" smtClean="0"/>
              <a:t>12-10-2023</a:t>
            </a:fld>
            <a:endParaRPr lang="nl-NL"/>
          </a:p>
        </p:txBody>
      </p:sp>
      <p:sp>
        <p:nvSpPr>
          <p:cNvPr id="5" name="Tijdelijke aanduiding voor voettekst 4">
            <a:extLst>
              <a:ext uri="{FF2B5EF4-FFF2-40B4-BE49-F238E27FC236}">
                <a16:creationId xmlns:a16="http://schemas.microsoft.com/office/drawing/2014/main" id="{131090D3-FD9B-B1AC-68C3-CC28D1C344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4C446816-EF7A-E7DE-0D2F-6C3E2814B0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954C77-7007-4938-899D-CB397AB84DBE}" type="slidenum">
              <a:rPr lang="nl-NL" smtClean="0"/>
              <a:t>‹#›</a:t>
            </a:fld>
            <a:endParaRPr lang="nl-NL"/>
          </a:p>
        </p:txBody>
      </p:sp>
    </p:spTree>
    <p:extLst>
      <p:ext uri="{BB962C8B-B14F-4D97-AF65-F5344CB8AC3E}">
        <p14:creationId xmlns:p14="http://schemas.microsoft.com/office/powerpoint/2010/main" val="16813176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855AED-D6CA-925A-73D4-94F31F00A21F}"/>
              </a:ext>
            </a:extLst>
          </p:cNvPr>
          <p:cNvPicPr>
            <a:picLocks noChangeAspect="1"/>
          </p:cNvPicPr>
          <p:nvPr/>
        </p:nvPicPr>
        <p:blipFill rotWithShape="1">
          <a:blip r:embed="rId2"/>
          <a:srcRect t="37454" b="6296"/>
          <a:stretch/>
        </p:blipFill>
        <p:spPr>
          <a:xfrm>
            <a:off x="3" y="10"/>
            <a:ext cx="12191997" cy="6857988"/>
          </a:xfrm>
          <a:prstGeom prst="rect">
            <a:avLst/>
          </a:prstGeom>
        </p:spPr>
      </p:pic>
      <p:sp>
        <p:nvSpPr>
          <p:cNvPr id="9" name="Rectangle 8">
            <a:extLst>
              <a:ext uri="{FF2B5EF4-FFF2-40B4-BE49-F238E27FC236}">
                <a16:creationId xmlns:a16="http://schemas.microsoft.com/office/drawing/2014/main" id="{B6924B03-77BD-EAE3-2854-43363FF8E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35031" y="2213145"/>
            <a:ext cx="6864098" cy="2425614"/>
          </a:xfrm>
          <a:prstGeom prst="rect">
            <a:avLst/>
          </a:prstGeom>
          <a:gradFill>
            <a:gsLst>
              <a:gs pos="0">
                <a:schemeClr val="accent5">
                  <a:lumMod val="60000"/>
                  <a:lumOff val="40000"/>
                </a:schemeClr>
              </a:gs>
              <a:gs pos="43000">
                <a:schemeClr val="accent2">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D60F200-5EB0-B223-2439-C96C67F0F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162550" y="0"/>
            <a:ext cx="7048678" cy="6858000"/>
          </a:xfrm>
          <a:prstGeom prst="rect">
            <a:avLst/>
          </a:prstGeom>
          <a:gradFill flip="none" rotWithShape="1">
            <a:gsLst>
              <a:gs pos="19000">
                <a:srgbClr val="000000">
                  <a:alpha val="59000"/>
                </a:srgbClr>
              </a:gs>
              <a:gs pos="100000">
                <a:srgbClr val="000000">
                  <a:alpha val="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740453C-744F-DB3A-47EC-15EACE1DC1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286455" y="-60677"/>
            <a:ext cx="6864096" cy="6985449"/>
          </a:xfrm>
          <a:prstGeom prst="rect">
            <a:avLst/>
          </a:prstGeom>
          <a:gradFill flip="none" rotWithShape="1">
            <a:gsLst>
              <a:gs pos="0">
                <a:schemeClr val="accent5"/>
              </a:gs>
              <a:gs pos="64000">
                <a:schemeClr val="accent2">
                  <a:alpha val="0"/>
                </a:schemeClr>
              </a:gs>
            </a:gsLst>
            <a:lin ang="7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a16="http://schemas.microsoft.com/office/drawing/2014/main" id="{01EB5855-8EB7-1AE5-9030-5D0AA3C1AF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4695591" y="-647892"/>
            <a:ext cx="2839273" cy="12192001"/>
          </a:xfrm>
          <a:prstGeom prst="rect">
            <a:avLst/>
          </a:prstGeom>
          <a:gradFill>
            <a:gsLst>
              <a:gs pos="0">
                <a:schemeClr val="accent2"/>
              </a:gs>
              <a:gs pos="53000">
                <a:schemeClr val="accent5">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411DEAD-1036-7D13-1BF0-1CCB713EE66D}"/>
              </a:ext>
            </a:extLst>
          </p:cNvPr>
          <p:cNvSpPr>
            <a:spLocks noGrp="1"/>
          </p:cNvSpPr>
          <p:nvPr>
            <p:ph type="ctrTitle"/>
          </p:nvPr>
        </p:nvSpPr>
        <p:spPr>
          <a:xfrm>
            <a:off x="7731468" y="2138209"/>
            <a:ext cx="3712820" cy="2839273"/>
          </a:xfrm>
        </p:spPr>
        <p:txBody>
          <a:bodyPr>
            <a:normAutofit/>
          </a:bodyPr>
          <a:lstStyle/>
          <a:p>
            <a:pPr algn="l"/>
            <a:r>
              <a:rPr lang="nl-NL" sz="3600">
                <a:solidFill>
                  <a:srgbClr val="FFFFFF"/>
                </a:solidFill>
              </a:rPr>
              <a:t>Oefening kruispuntdenken</a:t>
            </a:r>
          </a:p>
        </p:txBody>
      </p:sp>
      <p:sp>
        <p:nvSpPr>
          <p:cNvPr id="3" name="Ondertitel 2">
            <a:extLst>
              <a:ext uri="{FF2B5EF4-FFF2-40B4-BE49-F238E27FC236}">
                <a16:creationId xmlns:a16="http://schemas.microsoft.com/office/drawing/2014/main" id="{C6F062A1-E779-755E-C5F1-F44194B62611}"/>
              </a:ext>
            </a:extLst>
          </p:cNvPr>
          <p:cNvSpPr>
            <a:spLocks noGrp="1"/>
          </p:cNvSpPr>
          <p:nvPr>
            <p:ph type="subTitle" idx="1"/>
          </p:nvPr>
        </p:nvSpPr>
        <p:spPr>
          <a:xfrm>
            <a:off x="7731468" y="5149388"/>
            <a:ext cx="3712820" cy="1197216"/>
          </a:xfrm>
        </p:spPr>
        <p:txBody>
          <a:bodyPr>
            <a:normAutofit/>
          </a:bodyPr>
          <a:lstStyle/>
          <a:p>
            <a:pPr algn="l"/>
            <a:endParaRPr lang="nl-NL" sz="2000" dirty="0">
              <a:solidFill>
                <a:srgbClr val="FFFFFF"/>
              </a:solidFill>
            </a:endParaRPr>
          </a:p>
        </p:txBody>
      </p:sp>
    </p:spTree>
    <p:extLst>
      <p:ext uri="{BB962C8B-B14F-4D97-AF65-F5344CB8AC3E}">
        <p14:creationId xmlns:p14="http://schemas.microsoft.com/office/powerpoint/2010/main" val="101587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9ED5833-B85B-4103-8A3B-CAB0308E6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el 5"/>
          <p:cNvSpPr>
            <a:spLocks noGrp="1"/>
          </p:cNvSpPr>
          <p:nvPr>
            <p:ph type="title"/>
          </p:nvPr>
        </p:nvSpPr>
        <p:spPr>
          <a:xfrm>
            <a:off x="838200" y="365125"/>
            <a:ext cx="10515600" cy="1860400"/>
          </a:xfrm>
        </p:spPr>
        <p:txBody>
          <a:bodyPr vert="horz" lIns="91440" tIns="45720" rIns="91440" bIns="45720" rtlCol="0" anchor="ctr">
            <a:normAutofit/>
          </a:bodyPr>
          <a:lstStyle/>
          <a:p>
            <a:r>
              <a:rPr lang="en-US" sz="5200" kern="1200" dirty="0" err="1">
                <a:solidFill>
                  <a:schemeClr val="tx1"/>
                </a:solidFill>
                <a:latin typeface="+mj-lt"/>
                <a:ea typeface="+mj-ea"/>
                <a:cs typeface="+mj-cs"/>
              </a:rPr>
              <a:t>Kruispuntdenken</a:t>
            </a:r>
            <a:endParaRPr lang="en-US" sz="5200" kern="1200" dirty="0">
              <a:solidFill>
                <a:schemeClr val="tx1"/>
              </a:solidFill>
              <a:latin typeface="+mj-lt"/>
              <a:ea typeface="+mj-ea"/>
              <a:cs typeface="+mj-cs"/>
            </a:endParaRPr>
          </a:p>
        </p:txBody>
      </p:sp>
      <p:pic>
        <p:nvPicPr>
          <p:cNvPr id="3" name="Picture 2" descr="Multi-colored lines">
            <a:extLst>
              <a:ext uri="{FF2B5EF4-FFF2-40B4-BE49-F238E27FC236}">
                <a16:creationId xmlns:a16="http://schemas.microsoft.com/office/drawing/2014/main" id="{C3EF2734-8370-45D4-BCB0-FE599A458D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82505" y="2389481"/>
            <a:ext cx="5828261" cy="3890364"/>
          </a:xfrm>
          <a:prstGeom prst="rect">
            <a:avLst/>
          </a:prstGeom>
          <a:noFill/>
        </p:spPr>
      </p:pic>
      <p:sp>
        <p:nvSpPr>
          <p:cNvPr id="4" name="TextBox 3">
            <a:extLst>
              <a:ext uri="{FF2B5EF4-FFF2-40B4-BE49-F238E27FC236}">
                <a16:creationId xmlns:a16="http://schemas.microsoft.com/office/drawing/2014/main" id="{0732DCDB-73BF-6FBC-4352-5D7316FC770F}"/>
              </a:ext>
            </a:extLst>
          </p:cNvPr>
          <p:cNvSpPr txBox="1"/>
          <p:nvPr/>
        </p:nvSpPr>
        <p:spPr>
          <a:xfrm>
            <a:off x="952130" y="2225524"/>
            <a:ext cx="4045998" cy="3046988"/>
          </a:xfrm>
          <a:prstGeom prst="rect">
            <a:avLst/>
          </a:prstGeom>
          <a:noFill/>
        </p:spPr>
        <p:txBody>
          <a:bodyPr wrap="square">
            <a:spAutoFit/>
          </a:bodyPr>
          <a:lstStyle/>
          <a:p>
            <a:pPr marL="0" indent="0">
              <a:buNone/>
            </a:pPr>
            <a:r>
              <a:rPr lang="nl-NL" sz="2400" dirty="0">
                <a:effectLst/>
                <a:latin typeface="Calibri" panose="020F0502020204030204" pitchFamily="34" charset="0"/>
                <a:ea typeface="Calibri" panose="020F0502020204030204" pitchFamily="34" charset="0"/>
              </a:rPr>
              <a:t>Het kruispuntdenken leert ons hoe wij allemaal verschillen van elkaar. </a:t>
            </a:r>
          </a:p>
          <a:p>
            <a:pPr marL="0" indent="0">
              <a:buNone/>
            </a:pPr>
            <a:r>
              <a:rPr lang="nl-NL" sz="2400" dirty="0">
                <a:effectLst/>
                <a:latin typeface="Calibri" panose="020F0502020204030204" pitchFamily="34" charset="0"/>
                <a:ea typeface="Calibri" panose="020F0502020204030204" pitchFamily="34" charset="0"/>
              </a:rPr>
              <a:t>Inclusieve pedagogiek leert ons hoe wij kunnen omgaan met deze verschillen. </a:t>
            </a:r>
          </a:p>
          <a:p>
            <a:pPr marL="0" indent="0">
              <a:buNone/>
            </a:pPr>
            <a:r>
              <a:rPr lang="nl-NL" sz="2400" dirty="0">
                <a:effectLst/>
                <a:latin typeface="Calibri" panose="020F0502020204030204" pitchFamily="34" charset="0"/>
                <a:ea typeface="Calibri" panose="020F0502020204030204" pitchFamily="34" charset="0"/>
              </a:rPr>
              <a:t>Door deze oefening worden eigen deelidentiteiten duidelijk</a:t>
            </a:r>
            <a:endParaRPr lang="nl-NL" sz="2400" dirty="0"/>
          </a:p>
        </p:txBody>
      </p:sp>
    </p:spTree>
    <p:extLst>
      <p:ext uri="{BB962C8B-B14F-4D97-AF65-F5344CB8AC3E}">
        <p14:creationId xmlns:p14="http://schemas.microsoft.com/office/powerpoint/2010/main" val="217575428"/>
      </p:ext>
    </p:extLst>
  </p:cSld>
  <p:clrMapOvr>
    <a:masterClrMapping/>
  </p:clrMapOvr>
  <mc:AlternateContent xmlns:mc="http://schemas.openxmlformats.org/markup-compatibility/2006" xmlns:p14="http://schemas.microsoft.com/office/powerpoint/2010/main">
    <mc:Choice Requires="p14">
      <p:transition p14:dur="0" advClick="0" advTm="20000"/>
    </mc:Choice>
    <mc:Fallback xmlns="">
      <p:transition advClick="0" advTm="2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el 1"/>
          <p:cNvSpPr>
            <a:spLocks noGrp="1"/>
          </p:cNvSpPr>
          <p:nvPr>
            <p:ph type="title"/>
          </p:nvPr>
        </p:nvSpPr>
        <p:spPr>
          <a:xfrm>
            <a:off x="2063552" y="537279"/>
            <a:ext cx="8229600" cy="1143000"/>
          </a:xfrm>
        </p:spPr>
        <p:txBody>
          <a:bodyPr/>
          <a:lstStyle/>
          <a:p>
            <a:r>
              <a:rPr lang="nl-NL" altLang="nl-NL" b="1" dirty="0">
                <a:solidFill>
                  <a:schemeClr val="tx1"/>
                </a:solidFill>
              </a:rPr>
              <a:t>Diversiteitsvariabelen</a:t>
            </a:r>
          </a:p>
        </p:txBody>
      </p:sp>
      <p:sp>
        <p:nvSpPr>
          <p:cNvPr id="33795" name="Tekstvak 4"/>
          <p:cNvSpPr txBox="1">
            <a:spLocks noChangeArrowheads="1"/>
          </p:cNvSpPr>
          <p:nvPr/>
        </p:nvSpPr>
        <p:spPr bwMode="auto">
          <a:xfrm>
            <a:off x="8924727" y="6089740"/>
            <a:ext cx="27368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altLang="nl-NL" sz="12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rPr>
              <a:t>Banks et al. 2005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altLang="nl-NL" sz="12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rPr>
              <a:t>aangepast door: Schuman, 2018</a:t>
            </a:r>
          </a:p>
        </p:txBody>
      </p:sp>
      <p:pic>
        <p:nvPicPr>
          <p:cNvPr id="33796" name="Tijdelijke aanduiding voor inhoud 6"/>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94002" y="1600151"/>
            <a:ext cx="8431000" cy="4788000"/>
          </a:xfrm>
        </p:spPr>
      </p:pic>
      <p:sp>
        <p:nvSpPr>
          <p:cNvPr id="4" name="Tekstvak 3">
            <a:extLst>
              <a:ext uri="{FF2B5EF4-FFF2-40B4-BE49-F238E27FC236}">
                <a16:creationId xmlns:a16="http://schemas.microsoft.com/office/drawing/2014/main" id="{232174C3-19AF-A6B1-0E4F-00595C3BAD92}"/>
              </a:ext>
            </a:extLst>
          </p:cNvPr>
          <p:cNvSpPr txBox="1"/>
          <p:nvPr/>
        </p:nvSpPr>
        <p:spPr>
          <a:xfrm>
            <a:off x="7679184" y="895087"/>
            <a:ext cx="3518620" cy="267765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30" normalizeH="0" baseline="0" noProof="0" dirty="0">
                <a:ln>
                  <a:noFill/>
                </a:ln>
                <a:solidFill>
                  <a:prstClr val="black"/>
                </a:solidFill>
                <a:effectLst/>
                <a:uLnTx/>
                <a:uFillTx/>
                <a:latin typeface="Calibri" panose="020F0502020204030204"/>
                <a:ea typeface="+mn-ea"/>
                <a:cs typeface="+mn-cs"/>
              </a:rPr>
              <a:t>Noteer minstens 10 deel-identiteiten van jezelf (ikjes) om het kruispunt denken </a:t>
            </a:r>
            <a:r>
              <a:rPr lang="nl-NL" sz="2800" b="1" spc="30" dirty="0">
                <a:solidFill>
                  <a:prstClr val="black"/>
                </a:solidFill>
                <a:latin typeface="Calibri" panose="020F0502020204030204"/>
              </a:rPr>
              <a:t>op jouw eigen leven toe te passen</a:t>
            </a:r>
            <a:endParaRPr kumimoji="0" lang="nl-NL"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5030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123122" y="782003"/>
            <a:ext cx="9144000" cy="818197"/>
          </a:xfrm>
        </p:spPr>
        <p:txBody>
          <a:bodyPr>
            <a:normAutofit fontScale="90000"/>
          </a:bodyPr>
          <a:lstStyle/>
          <a:p>
            <a:r>
              <a:rPr lang="nl-NL" dirty="0" err="1">
                <a:solidFill>
                  <a:srgbClr val="FF0000"/>
                </a:solidFill>
              </a:rPr>
              <a:t>Identiteits</a:t>
            </a:r>
            <a:r>
              <a:rPr lang="nl-NL" dirty="0">
                <a:solidFill>
                  <a:srgbClr val="FF0000"/>
                </a:solidFill>
              </a:rPr>
              <a:t>/diversiteitscirkel 1 </a:t>
            </a:r>
            <a:endParaRPr lang="en-US" dirty="0">
              <a:solidFill>
                <a:srgbClr val="FF0000"/>
              </a:solidFill>
            </a:endParaRPr>
          </a:p>
        </p:txBody>
      </p:sp>
      <p:sp>
        <p:nvSpPr>
          <p:cNvPr id="3" name="Tijdelijke aanduiding voor inhoud 2"/>
          <p:cNvSpPr>
            <a:spLocks noGrp="1"/>
          </p:cNvSpPr>
          <p:nvPr>
            <p:ph type="subTitle" idx="1"/>
          </p:nvPr>
        </p:nvSpPr>
        <p:spPr>
          <a:xfrm>
            <a:off x="1524000" y="2126974"/>
            <a:ext cx="4171122" cy="3130826"/>
          </a:xfrm>
        </p:spPr>
        <p:txBody>
          <a:bodyPr>
            <a:normAutofit fontScale="85000" lnSpcReduction="20000"/>
          </a:bodyPr>
          <a:lstStyle/>
          <a:p>
            <a:pPr marL="0" indent="0" algn="l">
              <a:buNone/>
            </a:pPr>
            <a:r>
              <a:rPr lang="nl-NL" dirty="0"/>
              <a:t>Maak een binnencirkel met de vastliggende gegevens. </a:t>
            </a:r>
          </a:p>
          <a:p>
            <a:pPr marL="0" indent="0" algn="l">
              <a:buNone/>
            </a:pPr>
            <a:r>
              <a:rPr lang="nl-NL" dirty="0"/>
              <a:t>Bedenk welke facetten voor jou bepalend zijn in je leven en die bij geboorte vastlagen. ( denk aan: geboorteplaats, sekse, fysieke aanleg, etniciteit, familie, etc.) </a:t>
            </a:r>
          </a:p>
          <a:p>
            <a:pPr marL="0" indent="0" algn="l">
              <a:buNone/>
            </a:pPr>
            <a:r>
              <a:rPr lang="nl-NL" dirty="0"/>
              <a:t>Verdeel de binnencirkel in segmenten en zet de facetten erin. </a:t>
            </a:r>
          </a:p>
          <a:p>
            <a:pPr marL="0" indent="0" algn="l">
              <a:buNone/>
            </a:pPr>
            <a:r>
              <a:rPr lang="nl-NL" dirty="0"/>
              <a:t>Met verschillende afmetingen en kleuren kun je aangeven hoe belangrijk ze voor je zijn.</a:t>
            </a:r>
            <a:endParaRPr lang="en-US" dirty="0"/>
          </a:p>
          <a:p>
            <a:pPr marL="0" indent="0" algn="l">
              <a:buNone/>
            </a:pPr>
            <a:endParaRPr lang="en-US" sz="1500" dirty="0">
              <a:solidFill>
                <a:srgbClr val="FFFFFF"/>
              </a:solidFill>
            </a:endParaRPr>
          </a:p>
        </p:txBody>
      </p:sp>
      <p:sp>
        <p:nvSpPr>
          <p:cNvPr id="5" name="Ovaal 4"/>
          <p:cNvSpPr/>
          <p:nvPr/>
        </p:nvSpPr>
        <p:spPr bwMode="auto">
          <a:xfrm>
            <a:off x="5933982" y="2047241"/>
            <a:ext cx="3402378" cy="3605487"/>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 name="Ovaal 3"/>
          <p:cNvSpPr/>
          <p:nvPr/>
        </p:nvSpPr>
        <p:spPr bwMode="auto">
          <a:xfrm>
            <a:off x="6730570" y="2912219"/>
            <a:ext cx="1809201" cy="1875530"/>
          </a:xfrm>
          <a:prstGeom prst="ellipse">
            <a:avLst/>
          </a:prstGeom>
          <a:solidFill>
            <a:schemeClr val="accent3">
              <a:lumMod val="20000"/>
              <a:lumOff val="80000"/>
            </a:schemeClr>
          </a:solidFill>
          <a:ln w="9525" cap="flat" cmpd="sng" algn="ctr">
            <a:solidFill>
              <a:schemeClr val="tx1"/>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050" b="0" i="0" u="none" strike="noStrike" kern="1200" cap="none" spc="0" normalizeH="0" baseline="0" noProof="0">
              <a:ln>
                <a:solidFill>
                  <a:srgbClr val="FF0000"/>
                </a:solidFill>
              </a:ln>
              <a:solidFill>
                <a:srgbClr val="000000"/>
              </a:solidFill>
              <a:effectLst/>
              <a:uLnTx/>
              <a:uFillTx/>
              <a:latin typeface="Arial" charset="0"/>
              <a:ea typeface="+mn-ea"/>
              <a:cs typeface="+mn-cs"/>
            </a:endParaRPr>
          </a:p>
        </p:txBody>
      </p:sp>
      <p:cxnSp>
        <p:nvCxnSpPr>
          <p:cNvPr id="7" name="Rechte verbindingslijn 6">
            <a:extLst>
              <a:ext uri="{FF2B5EF4-FFF2-40B4-BE49-F238E27FC236}">
                <a16:creationId xmlns:a16="http://schemas.microsoft.com/office/drawing/2014/main" id="{5D2F83BF-507C-60EA-959A-6AF1A976FE93}"/>
              </a:ext>
            </a:extLst>
          </p:cNvPr>
          <p:cNvCxnSpPr>
            <a:stCxn id="4" idx="1"/>
            <a:endCxn id="4" idx="5"/>
          </p:cNvCxnSpPr>
          <p:nvPr/>
        </p:nvCxnSpPr>
        <p:spPr>
          <a:xfrm>
            <a:off x="6995521" y="3186884"/>
            <a:ext cx="1279299" cy="132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Rechte verbindingslijn 8">
            <a:extLst>
              <a:ext uri="{FF2B5EF4-FFF2-40B4-BE49-F238E27FC236}">
                <a16:creationId xmlns:a16="http://schemas.microsoft.com/office/drawing/2014/main" id="{FC757482-0873-FFF3-E824-CA1DADFBCB12}"/>
              </a:ext>
            </a:extLst>
          </p:cNvPr>
          <p:cNvCxnSpPr>
            <a:stCxn id="4" idx="0"/>
          </p:cNvCxnSpPr>
          <p:nvPr/>
        </p:nvCxnSpPr>
        <p:spPr>
          <a:xfrm flipH="1">
            <a:off x="7635170" y="2912219"/>
            <a:ext cx="1" cy="93776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Rechte verbindingslijn 10">
            <a:extLst>
              <a:ext uri="{FF2B5EF4-FFF2-40B4-BE49-F238E27FC236}">
                <a16:creationId xmlns:a16="http://schemas.microsoft.com/office/drawing/2014/main" id="{47296DC4-010E-4496-46A4-8E191EC8636A}"/>
              </a:ext>
            </a:extLst>
          </p:cNvPr>
          <p:cNvCxnSpPr>
            <a:endCxn id="4" idx="4"/>
          </p:cNvCxnSpPr>
          <p:nvPr/>
        </p:nvCxnSpPr>
        <p:spPr>
          <a:xfrm>
            <a:off x="7621668" y="3909267"/>
            <a:ext cx="13503" cy="87848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Rechte verbindingslijn 12">
            <a:extLst>
              <a:ext uri="{FF2B5EF4-FFF2-40B4-BE49-F238E27FC236}">
                <a16:creationId xmlns:a16="http://schemas.microsoft.com/office/drawing/2014/main" id="{E4442B4B-1FAC-7D9F-942B-47E7A0D74F02}"/>
              </a:ext>
            </a:extLst>
          </p:cNvPr>
          <p:cNvCxnSpPr/>
          <p:nvPr/>
        </p:nvCxnSpPr>
        <p:spPr>
          <a:xfrm flipH="1">
            <a:off x="6882843" y="3849984"/>
            <a:ext cx="752328" cy="301909"/>
          </a:xfrm>
          <a:prstGeom prst="line">
            <a:avLst/>
          </a:prstGeom>
        </p:spPr>
        <p:style>
          <a:lnRef idx="1">
            <a:schemeClr val="accent1"/>
          </a:lnRef>
          <a:fillRef idx="0">
            <a:schemeClr val="accent1"/>
          </a:fillRef>
          <a:effectRef idx="0">
            <a:schemeClr val="accent1"/>
          </a:effectRef>
          <a:fontRef idx="minor">
            <a:schemeClr val="tx1"/>
          </a:fontRef>
        </p:style>
      </p:cxnSp>
      <p:pic>
        <p:nvPicPr>
          <p:cNvPr id="19" name="Graphic 18" descr="Baby silhouet">
            <a:extLst>
              <a:ext uri="{FF2B5EF4-FFF2-40B4-BE49-F238E27FC236}">
                <a16:creationId xmlns:a16="http://schemas.microsoft.com/office/drawing/2014/main" id="{B73F7686-2240-A8DA-30EC-E791F2146A3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51064" y="3484052"/>
            <a:ext cx="457200" cy="457200"/>
          </a:xfrm>
          <a:prstGeom prst="rect">
            <a:avLst/>
          </a:prstGeom>
        </p:spPr>
      </p:pic>
      <p:pic>
        <p:nvPicPr>
          <p:cNvPr id="22" name="Graphic 21" descr="Gezin met twee kinderen met effen opvulling">
            <a:extLst>
              <a:ext uri="{FF2B5EF4-FFF2-40B4-BE49-F238E27FC236}">
                <a16:creationId xmlns:a16="http://schemas.microsoft.com/office/drawing/2014/main" id="{EB723FE6-C3DA-F971-66B5-79A9EB20C05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54248" y="3336184"/>
            <a:ext cx="664754" cy="664754"/>
          </a:xfrm>
          <a:prstGeom prst="rect">
            <a:avLst/>
          </a:prstGeom>
        </p:spPr>
      </p:pic>
      <p:pic>
        <p:nvPicPr>
          <p:cNvPr id="24" name="Graphic 23" descr="Huis met effen opvulling">
            <a:extLst>
              <a:ext uri="{FF2B5EF4-FFF2-40B4-BE49-F238E27FC236}">
                <a16:creationId xmlns:a16="http://schemas.microsoft.com/office/drawing/2014/main" id="{F4EBCFFB-A2F7-F8F0-CF5B-E00CF267FE9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28117" y="4055884"/>
            <a:ext cx="457200" cy="457200"/>
          </a:xfrm>
          <a:prstGeom prst="rect">
            <a:avLst/>
          </a:prstGeom>
        </p:spPr>
      </p:pic>
      <p:pic>
        <p:nvPicPr>
          <p:cNvPr id="27" name="Graphic 26" descr="Landbouw met effen opvulling">
            <a:extLst>
              <a:ext uri="{FF2B5EF4-FFF2-40B4-BE49-F238E27FC236}">
                <a16:creationId xmlns:a16="http://schemas.microsoft.com/office/drawing/2014/main" id="{E2E75BF5-E208-802A-3E7B-F55A89E8218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275218" y="3044287"/>
            <a:ext cx="361645" cy="361645"/>
          </a:xfrm>
          <a:prstGeom prst="rect">
            <a:avLst/>
          </a:prstGeom>
        </p:spPr>
      </p:pic>
    </p:spTree>
    <p:extLst>
      <p:ext uri="{BB962C8B-B14F-4D97-AF65-F5344CB8AC3E}">
        <p14:creationId xmlns:p14="http://schemas.microsoft.com/office/powerpoint/2010/main" val="2029366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362407"/>
            <a:ext cx="9144000" cy="959763"/>
          </a:xfrm>
        </p:spPr>
        <p:txBody>
          <a:bodyPr/>
          <a:lstStyle/>
          <a:p>
            <a:r>
              <a:rPr lang="nl-NL" dirty="0" err="1">
                <a:solidFill>
                  <a:srgbClr val="FF0000"/>
                </a:solidFill>
              </a:rPr>
              <a:t>Identiteits</a:t>
            </a:r>
            <a:r>
              <a:rPr lang="nl-NL" dirty="0">
                <a:solidFill>
                  <a:srgbClr val="FF0000"/>
                </a:solidFill>
              </a:rPr>
              <a:t>/diversiteitscirkel 2 </a:t>
            </a:r>
            <a:endParaRPr lang="en-US" dirty="0">
              <a:solidFill>
                <a:srgbClr val="FF0000"/>
              </a:solidFill>
            </a:endParaRPr>
          </a:p>
        </p:txBody>
      </p:sp>
      <p:sp>
        <p:nvSpPr>
          <p:cNvPr id="3" name="Tijdelijke aanduiding voor inhoud 2"/>
          <p:cNvSpPr>
            <a:spLocks noGrp="1"/>
          </p:cNvSpPr>
          <p:nvPr>
            <p:ph type="subTitle" idx="1"/>
          </p:nvPr>
        </p:nvSpPr>
        <p:spPr>
          <a:xfrm>
            <a:off x="1524000" y="2092286"/>
            <a:ext cx="4856922" cy="3165514"/>
          </a:xfrm>
        </p:spPr>
        <p:txBody>
          <a:bodyPr>
            <a:normAutofit fontScale="85000" lnSpcReduction="20000"/>
          </a:bodyPr>
          <a:lstStyle/>
          <a:p>
            <a:pPr lvl="0" algn="l"/>
            <a:r>
              <a:rPr lang="nl-NL" dirty="0"/>
              <a:t>Maak een buitencirkel voor de veranderlijke gegevens die van belang zijn geweest op het verloop van je leven.  </a:t>
            </a:r>
          </a:p>
          <a:p>
            <a:pPr lvl="0" algn="l"/>
            <a:r>
              <a:rPr lang="nl-NL" dirty="0"/>
              <a:t>Hierbij kun je denken aan sociale klasse, seksuele voorkeur, werk en opleiding, land van herkomst, etc. </a:t>
            </a:r>
          </a:p>
          <a:p>
            <a:pPr lvl="0" algn="l"/>
            <a:r>
              <a:rPr lang="nl-NL" dirty="0"/>
              <a:t>Deze aspecten kun je ook kwijt in de </a:t>
            </a:r>
            <a:r>
              <a:rPr lang="nl-NL" dirty="0" err="1"/>
              <a:t>binnencirkel</a:t>
            </a:r>
            <a:r>
              <a:rPr lang="nl-NL" dirty="0"/>
              <a:t> maar je bepaalt zelf of je het beschouwt als een vastliggend of beweeglijk gegeven. </a:t>
            </a:r>
          </a:p>
          <a:p>
            <a:pPr lvl="0" algn="l"/>
            <a:r>
              <a:rPr lang="nl-NL" dirty="0"/>
              <a:t>Ook hier werk je met verschillende afmetingen </a:t>
            </a:r>
            <a:r>
              <a:rPr lang="nl-NL" dirty="0">
                <a:solidFill>
                  <a:srgbClr val="FFFFFF"/>
                </a:solidFill>
              </a:rPr>
              <a:t>en kleuren.</a:t>
            </a:r>
            <a:endParaRPr lang="en-US" dirty="0">
              <a:solidFill>
                <a:srgbClr val="FFFFFF"/>
              </a:solidFill>
            </a:endParaRPr>
          </a:p>
        </p:txBody>
      </p:sp>
      <p:pic>
        <p:nvPicPr>
          <p:cNvPr id="4" name="Afbeelding 3">
            <a:extLst>
              <a:ext uri="{FF2B5EF4-FFF2-40B4-BE49-F238E27FC236}">
                <a16:creationId xmlns:a16="http://schemas.microsoft.com/office/drawing/2014/main" id="{71186F01-111B-AEE5-F95F-60E3A85CCD36}"/>
              </a:ext>
            </a:extLst>
          </p:cNvPr>
          <p:cNvPicPr>
            <a:picLocks noChangeAspect="1"/>
          </p:cNvPicPr>
          <p:nvPr/>
        </p:nvPicPr>
        <p:blipFill>
          <a:blip r:embed="rId3"/>
          <a:stretch>
            <a:fillRect/>
          </a:stretch>
        </p:blipFill>
        <p:spPr>
          <a:xfrm>
            <a:off x="6875124" y="1667959"/>
            <a:ext cx="3420152" cy="3615241"/>
          </a:xfrm>
          <a:prstGeom prst="rect">
            <a:avLst/>
          </a:prstGeom>
        </p:spPr>
      </p:pic>
      <p:pic>
        <p:nvPicPr>
          <p:cNvPr id="5" name="Afbeelding 4">
            <a:extLst>
              <a:ext uri="{FF2B5EF4-FFF2-40B4-BE49-F238E27FC236}">
                <a16:creationId xmlns:a16="http://schemas.microsoft.com/office/drawing/2014/main" id="{7336E73E-4797-5F29-8A64-E8460DFB51D1}"/>
              </a:ext>
            </a:extLst>
          </p:cNvPr>
          <p:cNvPicPr>
            <a:picLocks noChangeAspect="1"/>
          </p:cNvPicPr>
          <p:nvPr/>
        </p:nvPicPr>
        <p:blipFill>
          <a:blip r:embed="rId4"/>
          <a:stretch>
            <a:fillRect/>
          </a:stretch>
        </p:blipFill>
        <p:spPr>
          <a:xfrm>
            <a:off x="7673769" y="2533665"/>
            <a:ext cx="1822862" cy="1883827"/>
          </a:xfrm>
          <a:prstGeom prst="rect">
            <a:avLst/>
          </a:prstGeom>
        </p:spPr>
      </p:pic>
    </p:spTree>
    <p:extLst>
      <p:ext uri="{BB962C8B-B14F-4D97-AF65-F5344CB8AC3E}">
        <p14:creationId xmlns:p14="http://schemas.microsoft.com/office/powerpoint/2010/main" val="1680112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362407"/>
            <a:ext cx="9144000" cy="959763"/>
          </a:xfrm>
        </p:spPr>
        <p:txBody>
          <a:bodyPr/>
          <a:lstStyle/>
          <a:p>
            <a:r>
              <a:rPr lang="nl-NL" dirty="0" err="1">
                <a:solidFill>
                  <a:srgbClr val="FF0000"/>
                </a:solidFill>
              </a:rPr>
              <a:t>Identiteits</a:t>
            </a:r>
            <a:r>
              <a:rPr lang="nl-NL" dirty="0">
                <a:solidFill>
                  <a:srgbClr val="FF0000"/>
                </a:solidFill>
              </a:rPr>
              <a:t>/diversiteitscirkel 3 </a:t>
            </a:r>
            <a:endParaRPr lang="en-US" dirty="0">
              <a:solidFill>
                <a:srgbClr val="FF0000"/>
              </a:solidFill>
            </a:endParaRPr>
          </a:p>
        </p:txBody>
      </p:sp>
      <p:pic>
        <p:nvPicPr>
          <p:cNvPr id="16" name="Afbeelding 15">
            <a:extLst>
              <a:ext uri="{FF2B5EF4-FFF2-40B4-BE49-F238E27FC236}">
                <a16:creationId xmlns:a16="http://schemas.microsoft.com/office/drawing/2014/main" id="{63E9C436-FBAA-63D1-D01C-E8D1CDBAF2BE}"/>
              </a:ext>
            </a:extLst>
          </p:cNvPr>
          <p:cNvPicPr>
            <a:picLocks noChangeAspect="1"/>
          </p:cNvPicPr>
          <p:nvPr/>
        </p:nvPicPr>
        <p:blipFill>
          <a:blip r:embed="rId3"/>
          <a:stretch>
            <a:fillRect/>
          </a:stretch>
        </p:blipFill>
        <p:spPr>
          <a:xfrm>
            <a:off x="5538156" y="1188720"/>
            <a:ext cx="6549729" cy="4672462"/>
          </a:xfrm>
          <a:prstGeom prst="rect">
            <a:avLst/>
          </a:prstGeom>
        </p:spPr>
      </p:pic>
      <p:sp>
        <p:nvSpPr>
          <p:cNvPr id="3" name="Tijdelijke aanduiding voor inhoud 2"/>
          <p:cNvSpPr>
            <a:spLocks noGrp="1"/>
          </p:cNvSpPr>
          <p:nvPr>
            <p:ph type="subTitle" idx="1"/>
          </p:nvPr>
        </p:nvSpPr>
        <p:spPr>
          <a:xfrm>
            <a:off x="1524000" y="2092286"/>
            <a:ext cx="4856922" cy="3165514"/>
          </a:xfrm>
        </p:spPr>
        <p:txBody>
          <a:bodyPr>
            <a:normAutofit fontScale="92500" lnSpcReduction="20000"/>
          </a:bodyPr>
          <a:lstStyle/>
          <a:p>
            <a:pPr algn="l"/>
            <a:r>
              <a:rPr lang="nl-NL" dirty="0">
                <a:solidFill>
                  <a:schemeClr val="tx1"/>
                </a:solidFill>
              </a:rPr>
              <a:t>Maak driehoekjes voor belangrijke gebeurtenissen of gegevenheden die- naast de al geplaatste facetten- van grote invloed zijn (geweest) op je leven en persoonlijkheid. </a:t>
            </a:r>
          </a:p>
          <a:p>
            <a:pPr algn="l"/>
            <a:r>
              <a:rPr lang="nl-NL" dirty="0">
                <a:solidFill>
                  <a:schemeClr val="tx1"/>
                </a:solidFill>
              </a:rPr>
              <a:t>Je kunt de driehoekjes willekeurig om de buitencirkel heen plaatsen of bij een facet in je leven waar het grote invloed op heeft gehad.</a:t>
            </a:r>
          </a:p>
          <a:p>
            <a:pPr algn="l"/>
            <a:r>
              <a:rPr lang="en-US" dirty="0" err="1">
                <a:solidFill>
                  <a:schemeClr val="tx1"/>
                </a:solidFill>
              </a:rPr>
              <a:t>Hiernaast</a:t>
            </a:r>
            <a:r>
              <a:rPr lang="en-US" dirty="0">
                <a:solidFill>
                  <a:schemeClr val="tx1"/>
                </a:solidFill>
              </a:rPr>
              <a:t> </a:t>
            </a:r>
            <a:r>
              <a:rPr lang="en-US" dirty="0" err="1">
                <a:solidFill>
                  <a:schemeClr val="tx1"/>
                </a:solidFill>
              </a:rPr>
              <a:t>vinden</a:t>
            </a:r>
            <a:r>
              <a:rPr lang="en-US" dirty="0">
                <a:solidFill>
                  <a:schemeClr val="tx1"/>
                </a:solidFill>
              </a:rPr>
              <a:t> </a:t>
            </a:r>
            <a:r>
              <a:rPr lang="en-US" dirty="0" err="1">
                <a:solidFill>
                  <a:schemeClr val="tx1"/>
                </a:solidFill>
              </a:rPr>
              <a:t>jullie</a:t>
            </a:r>
            <a:r>
              <a:rPr lang="en-US" dirty="0">
                <a:solidFill>
                  <a:schemeClr val="tx1"/>
                </a:solidFill>
              </a:rPr>
              <a:t> </a:t>
            </a:r>
            <a:r>
              <a:rPr lang="en-US" dirty="0" err="1">
                <a:solidFill>
                  <a:schemeClr val="tx1"/>
                </a:solidFill>
              </a:rPr>
              <a:t>een</a:t>
            </a:r>
            <a:r>
              <a:rPr lang="en-US" dirty="0">
                <a:solidFill>
                  <a:schemeClr val="tx1"/>
                </a:solidFill>
              </a:rPr>
              <a:t> </a:t>
            </a:r>
            <a:r>
              <a:rPr lang="en-US" dirty="0" err="1">
                <a:solidFill>
                  <a:schemeClr val="tx1"/>
                </a:solidFill>
              </a:rPr>
              <a:t>voorbeeld</a:t>
            </a:r>
            <a:endParaRPr lang="en-US" dirty="0">
              <a:solidFill>
                <a:schemeClr val="tx1"/>
              </a:solidFill>
            </a:endParaRPr>
          </a:p>
          <a:p>
            <a:pPr lvl="0" algn="l"/>
            <a:r>
              <a:rPr lang="nl-NL" dirty="0">
                <a:solidFill>
                  <a:srgbClr val="FFFFFF"/>
                </a:solidFill>
              </a:rPr>
              <a:t>en kleuren.</a:t>
            </a:r>
            <a:endParaRPr lang="en-US" dirty="0">
              <a:solidFill>
                <a:srgbClr val="FFFFFF"/>
              </a:solidFill>
            </a:endParaRPr>
          </a:p>
        </p:txBody>
      </p:sp>
    </p:spTree>
    <p:extLst>
      <p:ext uri="{BB962C8B-B14F-4D97-AF65-F5344CB8AC3E}">
        <p14:creationId xmlns:p14="http://schemas.microsoft.com/office/powerpoint/2010/main" val="3365479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A84A1B1-74BC-8840-3A67-9D674F3DDEC2}"/>
              </a:ext>
            </a:extLst>
          </p:cNvPr>
          <p:cNvSpPr>
            <a:spLocks noGrp="1"/>
          </p:cNvSpPr>
          <p:nvPr>
            <p:ph type="title"/>
          </p:nvPr>
        </p:nvSpPr>
        <p:spPr>
          <a:xfrm>
            <a:off x="761803" y="299396"/>
            <a:ext cx="4646904" cy="1624520"/>
          </a:xfrm>
        </p:spPr>
        <p:txBody>
          <a:bodyPr anchor="ctr">
            <a:normAutofit/>
          </a:bodyPr>
          <a:lstStyle/>
          <a:p>
            <a:r>
              <a:rPr lang="nl-NL" sz="4000"/>
              <a:t>Uitwisseling in tweetallen</a:t>
            </a:r>
          </a:p>
        </p:txBody>
      </p:sp>
      <p:sp>
        <p:nvSpPr>
          <p:cNvPr id="3" name="Tijdelijke aanduiding voor inhoud 2">
            <a:extLst>
              <a:ext uri="{FF2B5EF4-FFF2-40B4-BE49-F238E27FC236}">
                <a16:creationId xmlns:a16="http://schemas.microsoft.com/office/drawing/2014/main" id="{2BCAD9AB-E0B6-382B-AE9D-3993ACA14116}"/>
              </a:ext>
            </a:extLst>
          </p:cNvPr>
          <p:cNvSpPr>
            <a:spLocks noGrp="1"/>
          </p:cNvSpPr>
          <p:nvPr>
            <p:ph idx="1"/>
          </p:nvPr>
        </p:nvSpPr>
        <p:spPr>
          <a:xfrm>
            <a:off x="396240" y="2743200"/>
            <a:ext cx="5415280" cy="4836160"/>
          </a:xfrm>
        </p:spPr>
        <p:txBody>
          <a:bodyPr anchor="ctr">
            <a:normAutofit/>
          </a:bodyPr>
          <a:lstStyle/>
          <a:p>
            <a:r>
              <a:rPr lang="nl-NL" sz="1900" dirty="0"/>
              <a:t>Misschien voel je dat je sommige deelidentiteiten wil bespreken met een collega en andere deelidentiteiten liever niet. </a:t>
            </a:r>
          </a:p>
          <a:p>
            <a:r>
              <a:rPr lang="nl-NL" sz="1900" dirty="0"/>
              <a:t>Maak een keuze en leg dat deel van jouw kruispuntstelsel voor aan je collega. </a:t>
            </a:r>
          </a:p>
          <a:p>
            <a:r>
              <a:rPr lang="nl-NL" sz="1900" dirty="0"/>
              <a:t>Bespreek met elkaar overeenkomsten en verschillen.</a:t>
            </a:r>
          </a:p>
          <a:p>
            <a:r>
              <a:rPr lang="nl-NL" sz="1900" dirty="0"/>
              <a:t>Denk na hoe deze deelidentiteiten een rol spelen in jouw werk en welke ervaringskennis heb jij niet die sommige leerlingen van jou wel hebben?</a:t>
            </a:r>
          </a:p>
          <a:p>
            <a:pPr marL="0" indent="0">
              <a:buNone/>
            </a:pPr>
            <a:endParaRPr lang="nl-NL" sz="1900" dirty="0"/>
          </a:p>
          <a:p>
            <a:pPr marL="0" indent="0">
              <a:buNone/>
            </a:pPr>
            <a:endParaRPr lang="nl-NL" sz="1900" dirty="0"/>
          </a:p>
        </p:txBody>
      </p:sp>
      <p:pic>
        <p:nvPicPr>
          <p:cNvPr id="5" name="Picture 4" descr="Vergrootglas op een heldere achtergrond">
            <a:extLst>
              <a:ext uri="{FF2B5EF4-FFF2-40B4-BE49-F238E27FC236}">
                <a16:creationId xmlns:a16="http://schemas.microsoft.com/office/drawing/2014/main" id="{3CC7FC01-6164-70D2-83DB-8F0C439CEF3E}"/>
              </a:ext>
            </a:extLst>
          </p:cNvPr>
          <p:cNvPicPr>
            <a:picLocks noChangeAspect="1"/>
          </p:cNvPicPr>
          <p:nvPr/>
        </p:nvPicPr>
        <p:blipFill rotWithShape="1">
          <a:blip r:embed="rId2"/>
          <a:srcRect l="33440" r="7160" b="-2"/>
          <a:stretch/>
        </p:blipFill>
        <p:spPr>
          <a:xfrm>
            <a:off x="6096000" y="1"/>
            <a:ext cx="6102825" cy="6858000"/>
          </a:xfrm>
          <a:prstGeom prst="rect">
            <a:avLst/>
          </a:prstGeom>
        </p:spPr>
      </p:pic>
    </p:spTree>
    <p:extLst>
      <p:ext uri="{BB962C8B-B14F-4D97-AF65-F5344CB8AC3E}">
        <p14:creationId xmlns:p14="http://schemas.microsoft.com/office/powerpoint/2010/main" val="2419526747"/>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TotalTime>
  <Words>482</Words>
  <Application>Microsoft Office PowerPoint</Application>
  <PresentationFormat>Widescreen</PresentationFormat>
  <Paragraphs>48</Paragraphs>
  <Slides>7</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Verdana</vt:lpstr>
      <vt:lpstr>Kantoorthema</vt:lpstr>
      <vt:lpstr>Oefening kruispuntdenken</vt:lpstr>
      <vt:lpstr>Kruispuntdenken</vt:lpstr>
      <vt:lpstr>Diversiteitsvariabelen</vt:lpstr>
      <vt:lpstr>Identiteits/diversiteitscirkel 1 </vt:lpstr>
      <vt:lpstr>Identiteits/diversiteitscirkel 2 </vt:lpstr>
      <vt:lpstr>Identiteits/diversiteitscirkel 3 </vt:lpstr>
      <vt:lpstr>Uitwisseling in tweetallen</vt:lpstr>
    </vt:vector>
  </TitlesOfParts>
  <Company>Hogeschool Utrecht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Oefening kruispuntdenken</dc:title>
  <dc:creator>Hanne Touw</dc:creator>
  <cp:lastModifiedBy>Sofie Sergeant</cp:lastModifiedBy>
  <cp:revision>2</cp:revision>
  <dcterms:created xsi:type="dcterms:W3CDTF">2023-10-12T16:08:15Z</dcterms:created>
  <dcterms:modified xsi:type="dcterms:W3CDTF">2023-10-12T16:53:02Z</dcterms:modified>
</cp:coreProperties>
</file>