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6" r:id="rId5"/>
    <p:sldMasterId id="2147483697" r:id="rId6"/>
  </p:sldMasterIdLst>
  <p:notesMasterIdLst>
    <p:notesMasterId r:id="rId45"/>
  </p:notesMasterIdLst>
  <p:sldIdLst>
    <p:sldId id="265" r:id="rId7"/>
    <p:sldId id="315" r:id="rId8"/>
    <p:sldId id="320" r:id="rId9"/>
    <p:sldId id="309" r:id="rId10"/>
    <p:sldId id="317" r:id="rId11"/>
    <p:sldId id="316" r:id="rId12"/>
    <p:sldId id="319" r:id="rId13"/>
    <p:sldId id="302" r:id="rId14"/>
    <p:sldId id="308" r:id="rId15"/>
    <p:sldId id="311" r:id="rId16"/>
    <p:sldId id="321" r:id="rId17"/>
    <p:sldId id="322" r:id="rId18"/>
    <p:sldId id="325" r:id="rId19"/>
    <p:sldId id="257" r:id="rId20"/>
    <p:sldId id="306" r:id="rId21"/>
    <p:sldId id="323" r:id="rId22"/>
    <p:sldId id="279" r:id="rId23"/>
    <p:sldId id="324"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301" r:id="rId41"/>
    <p:sldId id="326" r:id="rId42"/>
    <p:sldId id="327" r:id="rId43"/>
    <p:sldId id="318" r:id="rId44"/>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jitte Alkem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943A2-6C8D-43CE-B9D9-F9262EC0FE7D}" v="58" dt="2025-02-04T10:17:14.86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1429" autoAdjust="0"/>
  </p:normalViewPr>
  <p:slideViewPr>
    <p:cSldViewPr snapToGrid="0" snapToObjects="1">
      <p:cViewPr varScale="1">
        <p:scale>
          <a:sx n="95" d="100"/>
          <a:sy n="95" d="100"/>
        </p:scale>
        <p:origin x="1800" y="3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9" d="100"/>
          <a:sy n="119" d="100"/>
        </p:scale>
        <p:origin x="398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D55E644-9459-C009-563C-3BE3BF3515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a:extLst>
              <a:ext uri="{FF2B5EF4-FFF2-40B4-BE49-F238E27FC236}">
                <a16:creationId xmlns:a16="http://schemas.microsoft.com/office/drawing/2014/main" id="{AB1181A2-5366-5E87-16AE-00EE653EF73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6ECFF70-DB03-AF43-9635-32E4B82C4AE1}" type="datetimeFigureOut">
              <a:rPr lang="nl-NL"/>
              <a:pPr>
                <a:defRPr/>
              </a:pPr>
              <a:t>06-02-2025</a:t>
            </a:fld>
            <a:endParaRPr lang="nl-NL"/>
          </a:p>
        </p:txBody>
      </p:sp>
      <p:sp>
        <p:nvSpPr>
          <p:cNvPr id="4" name="Tijdelijke aanduiding voor dia-afbeelding 3">
            <a:extLst>
              <a:ext uri="{FF2B5EF4-FFF2-40B4-BE49-F238E27FC236}">
                <a16:creationId xmlns:a16="http://schemas.microsoft.com/office/drawing/2014/main" id="{C4C89BDF-DB48-EE37-565B-04E210FAEE3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2E179311-FC30-6C1E-6B40-B3D74313353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0896AA3F-CF02-F0B9-EA58-95FCAB9D83E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a:extLst>
              <a:ext uri="{FF2B5EF4-FFF2-40B4-BE49-F238E27FC236}">
                <a16:creationId xmlns:a16="http://schemas.microsoft.com/office/drawing/2014/main" id="{72D31B1B-F58A-A193-576E-B482C97603B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76BB29A-770B-C34C-8D23-C0E450333C8B}"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jdelijke aanduiding voor dia-afbeelding 1">
            <a:extLst>
              <a:ext uri="{FF2B5EF4-FFF2-40B4-BE49-F238E27FC236}">
                <a16:creationId xmlns:a16="http://schemas.microsoft.com/office/drawing/2014/main" id="{C072713C-B9DD-99F8-10E3-09889E6DAF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Tijdelijke aanduiding voor notities 2">
            <a:extLst>
              <a:ext uri="{FF2B5EF4-FFF2-40B4-BE49-F238E27FC236}">
                <a16:creationId xmlns:a16="http://schemas.microsoft.com/office/drawing/2014/main" id="{E7154D21-8AD0-E239-4714-96CA3BC680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219" name="Tijdelijke aanduiding voor dianummer 3">
            <a:extLst>
              <a:ext uri="{FF2B5EF4-FFF2-40B4-BE49-F238E27FC236}">
                <a16:creationId xmlns:a16="http://schemas.microsoft.com/office/drawing/2014/main" id="{3BC89A6D-8649-148F-2EC8-56CB15E3A0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6817A45E-C927-854F-8A0D-3EAC669045A1}" type="slidenum">
              <a:rPr lang="nl-NL" altLang="nl-NL" smtClean="0">
                <a:latin typeface="Calibri" panose="020F0502020204030204" pitchFamily="34" charset="0"/>
              </a:rPr>
              <a:pPr fontAlgn="base">
                <a:spcBef>
                  <a:spcPct val="0"/>
                </a:spcBef>
                <a:spcAft>
                  <a:spcPct val="0"/>
                </a:spcAft>
              </a:pPr>
              <a:t>1</a:t>
            </a:fld>
            <a:endParaRPr lang="nl-NL" altLang="nl-N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Hoe kunnen we omgaan met die uitdagingen?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Leerkracht als first-linehelper. Derest errond vanuit gedeelde verantwoordelijkheid, zodat die leerkracht die rol als first-line helper op zich kan nemen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Andere niveaus zijn dienstbaar voor de leerkracht.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Doorbreken van grenzen</a:t>
            </a:r>
          </a:p>
          <a:p>
            <a:r>
              <a:rPr lang="en-US"/>
              <a:t>- intervisie, observeren, bepsreken: activiteit van praten over</a:t>
            </a:r>
          </a:p>
          <a:p>
            <a:r>
              <a:rPr lang="en-US"/>
              <a:t>- Grenzen durven doorbreken: groepsdoorbrekend werken, co-teaching vanuit een gedeelde verantwoordelijkheid; creatief personeel inzetten.</a:t>
            </a:r>
          </a:p>
          <a:p>
            <a:endParaRPr lang="en-US"/>
          </a:p>
          <a:p>
            <a:r>
              <a:rPr lang="en-US"/>
              <a:t>--&gt; autonomie in verbinding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laagdrempelig, niet pas in OT </a:t>
            </a:r>
          </a:p>
          <a:p>
            <a:endParaRPr lang="en-US"/>
          </a:p>
          <a:p>
            <a:r>
              <a:rPr lang="en-US"/>
              <a:t>Vanuit partnerschap</a:t>
            </a:r>
          </a:p>
          <a:p>
            <a:endParaRPr lang="en-US"/>
          </a:p>
          <a:p>
            <a:r>
              <a:rPr lang="en-US"/>
              <a:t>Orthopedagogen en psychologen als coach: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Benadrukken van de rol van directie en IB die als een tandem moeten samenwerken en beide overtuigd zijn van inclusie als iets onoverkomenlijks. Samen inzetten op een collaboratieve cultuur en visie op inclusief onderwijs uitdragen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Onderzoeksvraag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 kwam er uit het onderzoek?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C19D-118E-1C04-7660-A5B623720B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2C8970-CDF0-9C0B-55C3-661BF6B85F8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7B15E5-888F-213D-4B4B-23E1A7EB7431}"/>
              </a:ext>
            </a:extLst>
          </p:cNvPr>
          <p:cNvSpPr>
            <a:spLocks noGrp="1"/>
          </p:cNvSpPr>
          <p:nvPr>
            <p:ph type="body" idx="1"/>
          </p:nvPr>
        </p:nvSpPr>
        <p:spPr/>
        <p:txBody>
          <a:bodyPr/>
          <a:lstStyle/>
          <a:p>
            <a:r>
              <a:rPr lang="nl-NL" dirty="0"/>
              <a:t>Verandermodel </a:t>
            </a:r>
            <a:r>
              <a:rPr lang="nl-NL" dirty="0" err="1"/>
              <a:t>Knoster</a:t>
            </a:r>
            <a:endParaRPr lang="nl-NL" dirty="0"/>
          </a:p>
        </p:txBody>
      </p:sp>
      <p:sp>
        <p:nvSpPr>
          <p:cNvPr id="4" name="Tijdelijke aanduiding voor dianummer 3">
            <a:extLst>
              <a:ext uri="{FF2B5EF4-FFF2-40B4-BE49-F238E27FC236}">
                <a16:creationId xmlns:a16="http://schemas.microsoft.com/office/drawing/2014/main" id="{9793D748-1C39-DC88-5746-93640AEA84EF}"/>
              </a:ext>
            </a:extLst>
          </p:cNvPr>
          <p:cNvSpPr>
            <a:spLocks noGrp="1"/>
          </p:cNvSpPr>
          <p:nvPr>
            <p:ph type="sldNum" sz="quarter" idx="5"/>
          </p:nvPr>
        </p:nvSpPr>
        <p:spPr/>
        <p:txBody>
          <a:bodyPr/>
          <a:lstStyle/>
          <a:p>
            <a:pPr>
              <a:defRPr/>
            </a:pPr>
            <a:fld id="{676BB29A-770B-C34C-8D23-C0E450333C8B}" type="slidenum">
              <a:rPr lang="nl-NL" smtClean="0"/>
              <a:pPr>
                <a:defRPr/>
              </a:pPr>
              <a:t>38</a:t>
            </a:fld>
            <a:endParaRPr lang="nl-NL"/>
          </a:p>
        </p:txBody>
      </p:sp>
    </p:spTree>
    <p:extLst>
      <p:ext uri="{BB962C8B-B14F-4D97-AF65-F5344CB8AC3E}">
        <p14:creationId xmlns:p14="http://schemas.microsoft.com/office/powerpoint/2010/main" val="130420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a:defRPr/>
            </a:pPr>
            <a:fld id="{676BB29A-770B-C34C-8D23-C0E450333C8B}" type="slidenum">
              <a:rPr lang="nl-NL" smtClean="0"/>
              <a:pPr>
                <a:defRPr/>
              </a:pPr>
              <a:t>3</a:t>
            </a:fld>
            <a:endParaRPr lang="nl-NL"/>
          </a:p>
        </p:txBody>
      </p:sp>
    </p:spTree>
    <p:extLst>
      <p:ext uri="{BB962C8B-B14F-4D97-AF65-F5344CB8AC3E}">
        <p14:creationId xmlns:p14="http://schemas.microsoft.com/office/powerpoint/2010/main" val="399618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Het kan al: https://www.youtube.com/watch?v=izwTQwAXDzw</a:t>
            </a:r>
          </a:p>
          <a:p>
            <a:r>
              <a:rPr lang="nl-NL" dirty="0"/>
              <a:t> </a:t>
            </a:r>
          </a:p>
        </p:txBody>
      </p:sp>
      <p:sp>
        <p:nvSpPr>
          <p:cNvPr id="4" name="Tijdelijke aanduiding voor dianummer 3"/>
          <p:cNvSpPr>
            <a:spLocks noGrp="1"/>
          </p:cNvSpPr>
          <p:nvPr>
            <p:ph type="sldNum" sz="quarter" idx="5"/>
          </p:nvPr>
        </p:nvSpPr>
        <p:spPr/>
        <p:txBody>
          <a:bodyPr/>
          <a:lstStyle/>
          <a:p>
            <a:pPr>
              <a:defRPr/>
            </a:pPr>
            <a:fld id="{676BB29A-770B-C34C-8D23-C0E450333C8B}" type="slidenum">
              <a:rPr lang="nl-NL" smtClean="0"/>
              <a:pPr>
                <a:defRPr/>
              </a:pPr>
              <a:t>14</a:t>
            </a:fld>
            <a:endParaRPr lang="nl-NL"/>
          </a:p>
        </p:txBody>
      </p:sp>
    </p:spTree>
    <p:extLst>
      <p:ext uri="{BB962C8B-B14F-4D97-AF65-F5344CB8AC3E}">
        <p14:creationId xmlns:p14="http://schemas.microsoft.com/office/powerpoint/2010/main" val="320111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Kennismaking</a:t>
            </a:r>
          </a:p>
          <a:p>
            <a:endParaRPr lang="en-US"/>
          </a:p>
          <a:p>
            <a:r>
              <a:rPr lang="en-US"/>
              <a:t>- Ester Louwagie</a:t>
            </a:r>
          </a:p>
          <a:p>
            <a:r>
              <a:rPr lang="en-US"/>
              <a:t>- Augustus 2023 - maart 2024</a:t>
            </a:r>
          </a:p>
          <a:p>
            <a:r>
              <a:rPr lang="en-US"/>
              <a:t>- Master in de Klinische</a:t>
            </a:r>
          </a:p>
          <a:p>
            <a:r>
              <a:rPr lang="en-US"/>
              <a:t>Orthopedagogiek &amp; Disability Studies (UGent)</a:t>
            </a:r>
          </a:p>
          <a:p>
            <a:r>
              <a:rPr lang="en-US"/>
              <a:t>--&gt;Stage</a:t>
            </a:r>
          </a:p>
          <a:p>
            <a:r>
              <a:rPr lang="en-US"/>
              <a:t>--&gt;Scriptie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Ethisch project</a:t>
            </a:r>
          </a:p>
          <a:p>
            <a:r>
              <a:rPr lang="en-US"/>
              <a:t>- Kwaliteitsvol onderwijs voor elk persoon, zonder dat deze segregeert of marginaliseert</a:t>
            </a:r>
          </a:p>
          <a:p>
            <a:r>
              <a:rPr lang="en-US"/>
              <a:t>- Inzetten op het sociaal en academische welzijn voor alle leerlingen</a:t>
            </a:r>
          </a:p>
          <a:p>
            <a:endParaRPr lang="en-US"/>
          </a:p>
          <a:p>
            <a:endParaRPr lang="en-US"/>
          </a:p>
          <a:p>
            <a:endParaRPr lang="en-US"/>
          </a:p>
          <a:p>
            <a:r>
              <a:rPr lang="en-US"/>
              <a:t>Wettelijke en juridische kaders</a:t>
            </a:r>
          </a:p>
          <a:p>
            <a:r>
              <a:rPr lang="en-US"/>
              <a:t>- Internationaal: VN-verdrag inzake de rechten van personen met een beperking (2016)</a:t>
            </a:r>
          </a:p>
          <a:p>
            <a:r>
              <a:rPr lang="en-US"/>
              <a:t>- Nationaal: Werkagenda Route naar inclusief onderwijs 2035</a:t>
            </a:r>
          </a:p>
          <a:p>
            <a:r>
              <a:rPr lang="en-US"/>
              <a:t>- Regionaal: In 2030 verzorgen wij inclusief onderwijs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Ethisch project</a:t>
            </a:r>
          </a:p>
          <a:p>
            <a:r>
              <a:rPr lang="en-US"/>
              <a:t>- Kwaliteitsvol onderwijs voor elk persoon, zonder dat deze segregeert of marginaliseert</a:t>
            </a:r>
          </a:p>
          <a:p>
            <a:r>
              <a:rPr lang="en-US"/>
              <a:t>- Inzetten op het sociaal en academische welzijn voor alle leerlingen</a:t>
            </a:r>
          </a:p>
          <a:p>
            <a:endParaRPr lang="en-US"/>
          </a:p>
          <a:p>
            <a:endParaRPr lang="en-US"/>
          </a:p>
          <a:p>
            <a:endParaRPr lang="en-US"/>
          </a:p>
          <a:p>
            <a:r>
              <a:rPr lang="en-US"/>
              <a:t>Wettelijke en juridische kaders</a:t>
            </a:r>
          </a:p>
          <a:p>
            <a:r>
              <a:rPr lang="en-US"/>
              <a:t>- Internationaal: VN-verdrag inzake de rechten van personen met een beperking (2016)</a:t>
            </a:r>
          </a:p>
          <a:p>
            <a:r>
              <a:rPr lang="en-US"/>
              <a:t>- Nationaal: Werkagenda Route naar inclusief onderwijs 2035</a:t>
            </a:r>
          </a:p>
          <a:p>
            <a:r>
              <a:rPr lang="en-US"/>
              <a:t>- Regionaal: In 2030 verzorgen wij inclusief onderwijs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Onderwijsontwikkeling</a:t>
            </a:r>
          </a:p>
          <a:p>
            <a:r>
              <a:rPr lang="en-US"/>
              <a:t>Professionele ontwikkeling</a:t>
            </a:r>
          </a:p>
          <a:p>
            <a:r>
              <a:rPr lang="en-US"/>
              <a:t>Reflectieve dialoog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Onderzoeksvraag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wat kwam er uit het onderzoek?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jp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7FA8FF9-0E3B-25DF-F7D7-3E523FAC28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0D6B5653-FEB6-E9B2-85B2-013B978784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3D45BDCD-5739-9195-CF0E-FE1046A05F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7" y="5624513"/>
            <a:ext cx="12199938"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66B0FA32-D8F5-9FD7-1263-2C6944C84ECF}"/>
              </a:ext>
            </a:extLst>
          </p:cNvPr>
          <p:cNvSpPr/>
          <p:nvPr userDrawn="1"/>
        </p:nvSpPr>
        <p:spPr>
          <a:xfrm>
            <a:off x="0" y="3100388"/>
            <a:ext cx="5526088" cy="2325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dirty="0"/>
          </a:p>
        </p:txBody>
      </p:sp>
      <p:sp>
        <p:nvSpPr>
          <p:cNvPr id="27" name="Titel 1"/>
          <p:cNvSpPr>
            <a:spLocks noGrp="1"/>
          </p:cNvSpPr>
          <p:nvPr>
            <p:ph type="ctrTitle" idx="4294967295"/>
          </p:nvPr>
        </p:nvSpPr>
        <p:spPr>
          <a:xfrm>
            <a:off x="267930" y="3311266"/>
            <a:ext cx="5157510" cy="1476743"/>
          </a:xfrm>
          <a:prstGeom prst="rect">
            <a:avLst/>
          </a:prstGeom>
        </p:spPr>
        <p:txBody>
          <a:bodyPr/>
          <a:lstStyle/>
          <a:p>
            <a:r>
              <a:rPr lang="nl-NL"/>
              <a:t>Klik om stijl te bewerken</a:t>
            </a:r>
            <a:endParaRPr lang="nl-NL" dirty="0"/>
          </a:p>
        </p:txBody>
      </p:sp>
      <p:sp>
        <p:nvSpPr>
          <p:cNvPr id="28" name="Ondertitel 2"/>
          <p:cNvSpPr>
            <a:spLocks noGrp="1"/>
          </p:cNvSpPr>
          <p:nvPr>
            <p:ph type="subTitle" idx="4294967295"/>
          </p:nvPr>
        </p:nvSpPr>
        <p:spPr>
          <a:xfrm>
            <a:off x="267931" y="4490622"/>
            <a:ext cx="5164850" cy="1233530"/>
          </a:xfrm>
          <a:prstGeom prst="rect">
            <a:avLst/>
          </a:prstGeom>
        </p:spPr>
        <p:txBody>
          <a:bodyPr/>
          <a:lstStyle/>
          <a:p>
            <a:r>
              <a:rPr lang="nl-NL"/>
              <a:t>Klikken om de ondertitelstijl van het model te bewerken</a:t>
            </a:r>
            <a:endParaRPr lang="nl-NL" dirty="0"/>
          </a:p>
        </p:txBody>
      </p:sp>
      <p:sp>
        <p:nvSpPr>
          <p:cNvPr id="6" name="Tijdelijke aanduiding voor datum 3">
            <a:extLst>
              <a:ext uri="{FF2B5EF4-FFF2-40B4-BE49-F238E27FC236}">
                <a16:creationId xmlns:a16="http://schemas.microsoft.com/office/drawing/2014/main" id="{DFFFE6BC-435D-0E53-90EF-47C4D00645F5}"/>
              </a:ext>
            </a:extLst>
          </p:cNvPr>
          <p:cNvSpPr>
            <a:spLocks noGrp="1"/>
          </p:cNvSpPr>
          <p:nvPr>
            <p:ph type="dt" sz="half" idx="10"/>
          </p:nvPr>
        </p:nvSpPr>
        <p:spPr>
          <a:xfrm>
            <a:off x="1758950" y="6156325"/>
            <a:ext cx="1382713" cy="365125"/>
          </a:xfrm>
        </p:spPr>
        <p:txBody>
          <a:bodyPr vert="horz" lIns="91440" tIns="45720" rIns="91440" bIns="45720" rtlCol="0" anchor="ctr"/>
          <a:lstStyle>
            <a:lvl1pPr algn="l">
              <a:defRPr sz="1200">
                <a:solidFill>
                  <a:srgbClr val="003AAE"/>
                </a:solidFill>
              </a:defRPr>
            </a:lvl1pPr>
          </a:lstStyle>
          <a:p>
            <a:pPr>
              <a:defRPr/>
            </a:pPr>
            <a:fld id="{171C443D-6DA2-DE49-90E7-B196446F1FC0}" type="datetime1">
              <a:rPr lang="nl-NL"/>
              <a:pPr>
                <a:defRPr/>
              </a:pPr>
              <a:t>06-02-2025</a:t>
            </a:fld>
            <a:endParaRPr lang="nl-NL" dirty="0"/>
          </a:p>
        </p:txBody>
      </p:sp>
      <p:sp>
        <p:nvSpPr>
          <p:cNvPr id="7" name="Tijdelijke aanduiding voor dianummer 5">
            <a:extLst>
              <a:ext uri="{FF2B5EF4-FFF2-40B4-BE49-F238E27FC236}">
                <a16:creationId xmlns:a16="http://schemas.microsoft.com/office/drawing/2014/main" id="{F4211DD8-CAE2-082B-C0CF-4A05338F5E3C}"/>
              </a:ext>
            </a:extLst>
          </p:cNvPr>
          <p:cNvSpPr>
            <a:spLocks noGrp="1"/>
          </p:cNvSpPr>
          <p:nvPr>
            <p:ph type="sldNum" sz="quarter" idx="11"/>
          </p:nvPr>
        </p:nvSpPr>
        <p:spPr>
          <a:xfrm>
            <a:off x="838200" y="6156325"/>
            <a:ext cx="920750" cy="365125"/>
          </a:xfrm>
        </p:spPr>
        <p:txBody>
          <a:bodyPr vert="horz" lIns="91440" tIns="45720" rIns="91440" bIns="45720" rtlCol="0" anchor="ctr"/>
          <a:lstStyle>
            <a:lvl1pPr algn="l">
              <a:defRPr sz="1200" b="1">
                <a:solidFill>
                  <a:srgbClr val="003AAE"/>
                </a:solidFill>
              </a:defRPr>
            </a:lvl1pPr>
          </a:lstStyle>
          <a:p>
            <a:pPr>
              <a:defRPr/>
            </a:pPr>
            <a:fld id="{8A167D03-EC2B-DF4F-813D-48FD07F6F53B}" type="slidenum">
              <a:rPr lang="nl-NL"/>
              <a:pPr>
                <a:defRPr/>
              </a:pPr>
              <a:t>‹nr.›</a:t>
            </a:fld>
            <a:endParaRPr lang="nl-NL" dirty="0"/>
          </a:p>
        </p:txBody>
      </p:sp>
      <p:sp>
        <p:nvSpPr>
          <p:cNvPr id="8" name="Tijdelijke aanduiding voor voettekst 4">
            <a:extLst>
              <a:ext uri="{FF2B5EF4-FFF2-40B4-BE49-F238E27FC236}">
                <a16:creationId xmlns:a16="http://schemas.microsoft.com/office/drawing/2014/main" id="{6B8C9152-00BD-3190-1A73-0F638073A3CD}"/>
              </a:ext>
            </a:extLst>
          </p:cNvPr>
          <p:cNvSpPr>
            <a:spLocks noGrp="1"/>
          </p:cNvSpPr>
          <p:nvPr>
            <p:ph type="ftr" sz="quarter" idx="12"/>
          </p:nvPr>
        </p:nvSpPr>
        <p:spPr>
          <a:xfrm>
            <a:off x="4062413" y="6156325"/>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Tree>
    <p:extLst>
      <p:ext uri="{BB962C8B-B14F-4D97-AF65-F5344CB8AC3E}">
        <p14:creationId xmlns:p14="http://schemas.microsoft.com/office/powerpoint/2010/main" val="497483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74AE24"/>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97248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44203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CBC91-A8F4-B922-C3BA-D01CF33EA32B}"/>
              </a:ext>
            </a:extLst>
          </p:cNvPr>
          <p:cNvSpPr txBox="1">
            <a:spLocks/>
          </p:cNvSpPr>
          <p:nvPr userDrawn="1"/>
        </p:nvSpPr>
        <p:spPr>
          <a:xfrm>
            <a:off x="838200" y="860425"/>
            <a:ext cx="8674100" cy="1054100"/>
          </a:xfrm>
          <a:prstGeom prst="rect">
            <a:avLst/>
          </a:prstGeom>
        </p:spPr>
        <p:txBody>
          <a:bodyPr/>
          <a:lstStyle>
            <a:lvl1pPr algn="l" defTabSz="914400" rtl="0" eaLnBrk="1" latinLnBrk="0" hangingPunct="1">
              <a:lnSpc>
                <a:spcPct val="90000"/>
              </a:lnSpc>
              <a:spcBef>
                <a:spcPct val="0"/>
              </a:spcBef>
              <a:buNone/>
              <a:defRPr sz="2800" b="1" i="0" kern="1200" baseline="0">
                <a:solidFill>
                  <a:srgbClr val="005EAA"/>
                </a:solidFill>
                <a:latin typeface="Verdana" panose="020B0604030504040204" pitchFamily="34" charset="0"/>
                <a:ea typeface="+mj-ea"/>
                <a:cs typeface="+mj-cs"/>
              </a:defRPr>
            </a:lvl1pPr>
          </a:lstStyle>
          <a:p>
            <a:pPr fontAlgn="auto">
              <a:spcAft>
                <a:spcPts val="0"/>
              </a:spcAft>
              <a:tabLst>
                <a:tab pos="7459663" algn="l"/>
              </a:tabLst>
              <a:defRPr/>
            </a:pPr>
            <a:r>
              <a:rPr lang="nl-NL" dirty="0"/>
              <a:t>Klik om stijl te bewerken</a:t>
            </a:r>
          </a:p>
        </p:txBody>
      </p:sp>
      <p:sp>
        <p:nvSpPr>
          <p:cNvPr id="3" name="Tijdelijke aanduiding voor inhoud 3">
            <a:extLst>
              <a:ext uri="{FF2B5EF4-FFF2-40B4-BE49-F238E27FC236}">
                <a16:creationId xmlns:a16="http://schemas.microsoft.com/office/drawing/2014/main" id="{3A682D5A-4035-0CCB-C494-442EC0608818}"/>
              </a:ext>
            </a:extLst>
          </p:cNvPr>
          <p:cNvSpPr txBox="1">
            <a:spLocks/>
          </p:cNvSpPr>
          <p:nvPr userDrawn="1"/>
        </p:nvSpPr>
        <p:spPr>
          <a:xfrm>
            <a:off x="838200" y="2781300"/>
            <a:ext cx="6456363" cy="2998788"/>
          </a:xfrm>
          <a:prstGeom prst="rect">
            <a:avLst/>
          </a:prstGeom>
          <a:solidFill>
            <a:schemeClr val="bg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baseline="0">
                <a:solidFill>
                  <a:schemeClr val="bg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Clr>
                <a:srgbClr val="EE721F"/>
              </a:buClr>
              <a:buFont typeface="Arial" panose="020B0604020202020204" pitchFamily="34" charset="0"/>
              <a:buChar char="•"/>
              <a:defRPr sz="2400" kern="1200" baseline="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Clr>
                <a:srgbClr val="EE721F"/>
              </a:buClr>
              <a:buFont typeface="Arial" panose="020B0604020202020204" pitchFamily="34" charset="0"/>
              <a:buChar char="•"/>
              <a:defRPr sz="2000" kern="1200" baseline="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Clr>
                <a:srgbClr val="EE721F"/>
              </a:buClr>
              <a:buFont typeface="Arial" panose="020B0604020202020204" pitchFamily="34" charset="0"/>
              <a:buChar char="•"/>
              <a:defRPr sz="1800" kern="1200" baseline="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Clr>
                <a:srgbClr val="EE721F"/>
              </a:buClr>
              <a:buFont typeface="Arial" panose="020B0604020202020204" pitchFamily="34" charset="0"/>
              <a:buChar char="•"/>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spcAft>
                <a:spcPts val="0"/>
              </a:spcAft>
              <a:defRPr/>
            </a:pPr>
            <a:r>
              <a:rPr lang="nl-NL" dirty="0"/>
              <a:t>Tweede niveau</a:t>
            </a:r>
          </a:p>
          <a:p>
            <a:pPr lvl="2" fontAlgn="auto">
              <a:spcAft>
                <a:spcPts val="0"/>
              </a:spcAft>
              <a:defRPr/>
            </a:pPr>
            <a:r>
              <a:rPr lang="nl-NL" dirty="0"/>
              <a:t>Derde niveau</a:t>
            </a:r>
          </a:p>
          <a:p>
            <a:pPr lvl="3" fontAlgn="auto">
              <a:spcAft>
                <a:spcPts val="0"/>
              </a:spcAft>
              <a:defRPr/>
            </a:pPr>
            <a:r>
              <a:rPr lang="nl-NL" dirty="0"/>
              <a:t>Vierde niveau</a:t>
            </a:r>
          </a:p>
          <a:p>
            <a:pPr lvl="4" fontAlgn="auto">
              <a:spcAft>
                <a:spcPts val="0"/>
              </a:spcAft>
              <a:defRPr/>
            </a:pPr>
            <a:r>
              <a:rPr lang="nl-NL" dirty="0"/>
              <a:t>Vijfde niveau</a:t>
            </a:r>
          </a:p>
        </p:txBody>
      </p:sp>
      <p:sp>
        <p:nvSpPr>
          <p:cNvPr id="10" name="Tijdelijke aanduiding voor inhoud 2"/>
          <p:cNvSpPr>
            <a:spLocks noGrp="1"/>
          </p:cNvSpPr>
          <p:nvPr>
            <p:ph idx="14"/>
          </p:nvPr>
        </p:nvSpPr>
        <p:spPr>
          <a:xfrm>
            <a:off x="7579248" y="1941816"/>
            <a:ext cx="4612752" cy="3837690"/>
          </a:xfrm>
          <a:prstGeom prst="rect">
            <a:avLst/>
          </a:prstGeom>
        </p:spPr>
        <p:txBody>
          <a:bodyPr/>
          <a:lstStyle>
            <a:lvl1pPr>
              <a:defRPr sz="1600" b="0" i="0" baseline="0">
                <a:solidFill>
                  <a:schemeClr val="tx1"/>
                </a:solidFill>
                <a:latin typeface="Verdana" panose="020B0604030504040204" pitchFamily="34" charset="0"/>
              </a:defRPr>
            </a:lvl1pPr>
            <a:lvl3pPr>
              <a:defRPr sz="1600" baseline="0">
                <a:latin typeface="Verdana" panose="020B0604030504040204" pitchFamily="34" charset="0"/>
              </a:defRPr>
            </a:lvl3pPr>
          </a:lstStyle>
          <a:p>
            <a:pPr lvl="0"/>
            <a:r>
              <a:rPr lang="nl-NL"/>
              <a:t>Klikken om de tekststijl van het model te bewerken</a:t>
            </a:r>
          </a:p>
        </p:txBody>
      </p:sp>
      <p:sp>
        <p:nvSpPr>
          <p:cNvPr id="16" name="Tijdelijke aanduiding voor tekst 11"/>
          <p:cNvSpPr>
            <a:spLocks noGrp="1"/>
          </p:cNvSpPr>
          <p:nvPr>
            <p:ph type="body" idx="1"/>
          </p:nvPr>
        </p:nvSpPr>
        <p:spPr>
          <a:xfrm>
            <a:off x="838199" y="1941816"/>
            <a:ext cx="6444472" cy="839300"/>
          </a:xfrm>
          <a:prstGeom prst="rect">
            <a:avLst/>
          </a:prstGeom>
        </p:spPr>
        <p:txBody>
          <a:bodyPr/>
          <a:lstStyle>
            <a:lvl1pPr>
              <a:defRPr sz="2000" baseline="0">
                <a:solidFill>
                  <a:schemeClr val="tx1"/>
                </a:solidFill>
                <a:latin typeface="Verdana" panose="020B0604030504040204" pitchFamily="34" charset="0"/>
              </a:defRPr>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9E8B8D-0476-1251-C24F-55AE3A5381CA}"/>
              </a:ext>
            </a:extLst>
          </p:cNvPr>
          <p:cNvSpPr>
            <a:spLocks noGrp="1"/>
          </p:cNvSpPr>
          <p:nvPr>
            <p:ph type="dt" sz="half" idx="15"/>
          </p:nvPr>
        </p:nvSpPr>
        <p:spPr/>
        <p:txBody>
          <a:bodyPr/>
          <a:lstStyle>
            <a:lvl1pPr>
              <a:defRPr sz="1000" baseline="0">
                <a:solidFill>
                  <a:schemeClr val="bg1"/>
                </a:solidFill>
              </a:defRPr>
            </a:lvl1pPr>
          </a:lstStyle>
          <a:p>
            <a:pPr>
              <a:defRPr/>
            </a:pPr>
            <a:fld id="{6021445D-BC5E-2C48-A06A-C6448E4CFCAA}" type="datetime1">
              <a:rPr lang="nl-NL"/>
              <a:pPr>
                <a:defRPr/>
              </a:pPr>
              <a:t>06-02-2025</a:t>
            </a:fld>
            <a:endParaRPr lang="nl-NL" dirty="0"/>
          </a:p>
        </p:txBody>
      </p:sp>
      <p:sp>
        <p:nvSpPr>
          <p:cNvPr id="5" name="Tijdelijke aanduiding voor dianummer 5">
            <a:extLst>
              <a:ext uri="{FF2B5EF4-FFF2-40B4-BE49-F238E27FC236}">
                <a16:creationId xmlns:a16="http://schemas.microsoft.com/office/drawing/2014/main" id="{02B16B44-5136-5135-6A54-DD89D704BDBD}"/>
              </a:ext>
            </a:extLst>
          </p:cNvPr>
          <p:cNvSpPr>
            <a:spLocks noGrp="1"/>
          </p:cNvSpPr>
          <p:nvPr>
            <p:ph type="sldNum" sz="quarter" idx="16"/>
          </p:nvPr>
        </p:nvSpPr>
        <p:spPr/>
        <p:txBody>
          <a:bodyPr/>
          <a:lstStyle>
            <a:lvl1pPr>
              <a:defRPr sz="1000" baseline="0">
                <a:solidFill>
                  <a:schemeClr val="bg1"/>
                </a:solidFill>
              </a:defRPr>
            </a:lvl1pPr>
          </a:lstStyle>
          <a:p>
            <a:pPr>
              <a:defRPr/>
            </a:pPr>
            <a:fld id="{CC976B65-A6CA-B34A-9632-9A099D25055B}" type="slidenum">
              <a:rPr lang="nl-NL"/>
              <a:pPr>
                <a:defRPr/>
              </a:pPr>
              <a:t>‹nr.›</a:t>
            </a:fld>
            <a:endParaRPr lang="nl-NL" dirty="0"/>
          </a:p>
        </p:txBody>
      </p:sp>
    </p:spTree>
    <p:extLst>
      <p:ext uri="{BB962C8B-B14F-4D97-AF65-F5344CB8AC3E}">
        <p14:creationId xmlns:p14="http://schemas.microsoft.com/office/powerpoint/2010/main" val="245804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1D25D7B-9516-BFF2-2EE6-FC89F3F4E0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2">
            <a:extLst>
              <a:ext uri="{FF2B5EF4-FFF2-40B4-BE49-F238E27FC236}">
                <a16:creationId xmlns:a16="http://schemas.microsoft.com/office/drawing/2014/main" id="{01D12175-575F-8AE0-EB33-37239A81ACC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73563"/>
            <a:ext cx="121920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p:cNvSpPr>
            <a:spLocks noGrp="1"/>
          </p:cNvSpPr>
          <p:nvPr>
            <p:ph type="body" idx="1"/>
          </p:nvPr>
        </p:nvSpPr>
        <p:spPr>
          <a:xfrm>
            <a:off x="831850" y="5148262"/>
            <a:ext cx="10515600" cy="941388"/>
          </a:xfrm>
          <a:prstGeom prst="rect">
            <a:avLst/>
          </a:prstGeom>
        </p:spPr>
        <p:txBody>
          <a:bodyPr/>
          <a:lstStyle>
            <a:lvl1pPr marL="0" indent="0">
              <a:buNone/>
              <a:defRPr sz="1800" b="1" i="1" baseline="0">
                <a:solidFill>
                  <a:schemeClr val="bg1"/>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a:p>
            <a:pPr lvl="1"/>
            <a:r>
              <a:rPr lang="nl-NL"/>
              <a:t>Tweede niveau</a:t>
            </a:r>
          </a:p>
        </p:txBody>
      </p:sp>
      <p:sp>
        <p:nvSpPr>
          <p:cNvPr id="5" name="Tijdelijke aanduiding voor datum 3">
            <a:extLst>
              <a:ext uri="{FF2B5EF4-FFF2-40B4-BE49-F238E27FC236}">
                <a16:creationId xmlns:a16="http://schemas.microsoft.com/office/drawing/2014/main" id="{C54E282B-20E0-1D50-6181-9FDDE9B8A0CB}"/>
              </a:ext>
            </a:extLst>
          </p:cNvPr>
          <p:cNvSpPr>
            <a:spLocks noGrp="1"/>
          </p:cNvSpPr>
          <p:nvPr>
            <p:ph type="dt" sz="half" idx="10"/>
          </p:nvPr>
        </p:nvSpPr>
        <p:spPr/>
        <p:txBody>
          <a:bodyPr/>
          <a:lstStyle>
            <a:lvl1pPr>
              <a:defRPr sz="1000" baseline="0">
                <a:solidFill>
                  <a:schemeClr val="bg1"/>
                </a:solidFill>
              </a:defRPr>
            </a:lvl1pPr>
          </a:lstStyle>
          <a:p>
            <a:pPr>
              <a:defRPr/>
            </a:pPr>
            <a:fld id="{D9AB25F0-F18B-9441-87A4-D58F83A17D57}" type="datetime1">
              <a:rPr lang="nl-NL"/>
              <a:pPr>
                <a:defRPr/>
              </a:pPr>
              <a:t>06-02-2025</a:t>
            </a:fld>
            <a:endParaRPr lang="nl-NL" dirty="0"/>
          </a:p>
        </p:txBody>
      </p:sp>
      <p:sp>
        <p:nvSpPr>
          <p:cNvPr id="6" name="Tijdelijke aanduiding voor dianummer 5">
            <a:extLst>
              <a:ext uri="{FF2B5EF4-FFF2-40B4-BE49-F238E27FC236}">
                <a16:creationId xmlns:a16="http://schemas.microsoft.com/office/drawing/2014/main" id="{84C98714-3015-8805-D95C-B9AE45AA60AA}"/>
              </a:ext>
            </a:extLst>
          </p:cNvPr>
          <p:cNvSpPr>
            <a:spLocks noGrp="1"/>
          </p:cNvSpPr>
          <p:nvPr>
            <p:ph type="sldNum" sz="quarter" idx="11"/>
          </p:nvPr>
        </p:nvSpPr>
        <p:spPr/>
        <p:txBody>
          <a:bodyPr/>
          <a:lstStyle>
            <a:lvl1pPr>
              <a:defRPr sz="1000" baseline="0">
                <a:solidFill>
                  <a:schemeClr val="bg1"/>
                </a:solidFill>
              </a:defRPr>
            </a:lvl1pPr>
          </a:lstStyle>
          <a:p>
            <a:pPr>
              <a:defRPr/>
            </a:pPr>
            <a:fld id="{5460E3A3-358B-1446-B5D0-FEC7F7675945}" type="slidenum">
              <a:rPr lang="nl-NL"/>
              <a:pPr>
                <a:defRPr/>
              </a:pPr>
              <a:t>‹nr.›</a:t>
            </a:fld>
            <a:endParaRPr lang="nl-NL" dirty="0"/>
          </a:p>
        </p:txBody>
      </p:sp>
    </p:spTree>
    <p:extLst>
      <p:ext uri="{BB962C8B-B14F-4D97-AF65-F5344CB8AC3E}">
        <p14:creationId xmlns:p14="http://schemas.microsoft.com/office/powerpoint/2010/main" val="417776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838199" y="3102498"/>
            <a:ext cx="10807261" cy="681695"/>
          </a:xfrm>
          <a:prstGeom prst="rect">
            <a:avLst/>
          </a:prstGeom>
        </p:spPr>
        <p:txBody>
          <a:bodyPr/>
          <a:lstStyle>
            <a:lvl1pPr>
              <a:defRPr sz="2800" baseline="0">
                <a:solidFill>
                  <a:srgbClr val="005EAA"/>
                </a:solidFill>
                <a:latin typeface="Verdana" panose="020B0604030504040204" pitchFamily="34" charset="0"/>
              </a:defRPr>
            </a:lvl1pPr>
          </a:lstStyle>
          <a:p>
            <a:r>
              <a:rPr lang="nl-NL"/>
              <a:t>Klik om stijl te bewerken</a:t>
            </a:r>
            <a:endParaRPr lang="nl-NL" dirty="0"/>
          </a:p>
        </p:txBody>
      </p:sp>
      <p:sp>
        <p:nvSpPr>
          <p:cNvPr id="3" name="Tijdelijke aanduiding voor datum 3">
            <a:extLst>
              <a:ext uri="{FF2B5EF4-FFF2-40B4-BE49-F238E27FC236}">
                <a16:creationId xmlns:a16="http://schemas.microsoft.com/office/drawing/2014/main" id="{6CF69997-4FE8-A0AB-BFEB-E41BC8BE6167}"/>
              </a:ext>
            </a:extLst>
          </p:cNvPr>
          <p:cNvSpPr>
            <a:spLocks noGrp="1"/>
          </p:cNvSpPr>
          <p:nvPr>
            <p:ph type="dt" sz="half" idx="10"/>
          </p:nvPr>
        </p:nvSpPr>
        <p:spPr/>
        <p:txBody>
          <a:bodyPr/>
          <a:lstStyle>
            <a:lvl1pPr>
              <a:defRPr/>
            </a:lvl1pPr>
          </a:lstStyle>
          <a:p>
            <a:pPr>
              <a:defRPr/>
            </a:pPr>
            <a:fld id="{2DC0BEB7-5346-7540-A88E-4A378BB8EBB4}" type="datetime1">
              <a:rPr lang="nl-NL"/>
              <a:pPr>
                <a:defRPr/>
              </a:pPr>
              <a:t>06-02-2025</a:t>
            </a:fld>
            <a:endParaRPr lang="nl-NL" dirty="0"/>
          </a:p>
        </p:txBody>
      </p:sp>
      <p:sp>
        <p:nvSpPr>
          <p:cNvPr id="4" name="Tijdelijke aanduiding voor dianummer 5">
            <a:extLst>
              <a:ext uri="{FF2B5EF4-FFF2-40B4-BE49-F238E27FC236}">
                <a16:creationId xmlns:a16="http://schemas.microsoft.com/office/drawing/2014/main" id="{E9F998FC-BFEB-0B4D-78D9-1E88123373B9}"/>
              </a:ext>
            </a:extLst>
          </p:cNvPr>
          <p:cNvSpPr>
            <a:spLocks noGrp="1"/>
          </p:cNvSpPr>
          <p:nvPr>
            <p:ph type="sldNum" sz="quarter" idx="11"/>
          </p:nvPr>
        </p:nvSpPr>
        <p:spPr/>
        <p:txBody>
          <a:bodyPr/>
          <a:lstStyle>
            <a:lvl1pPr>
              <a:defRPr/>
            </a:lvl1pPr>
          </a:lstStyle>
          <a:p>
            <a:pPr>
              <a:defRPr/>
            </a:pPr>
            <a:fld id="{3ADAD931-229E-C148-AFD8-FFE49325E4A7}" type="slidenum">
              <a:rPr lang="nl-NL"/>
              <a:pPr>
                <a:defRPr/>
              </a:pPr>
              <a:t>‹nr.›</a:t>
            </a:fld>
            <a:endParaRPr lang="nl-NL" dirty="0"/>
          </a:p>
        </p:txBody>
      </p:sp>
    </p:spTree>
    <p:extLst>
      <p:ext uri="{BB962C8B-B14F-4D97-AF65-F5344CB8AC3E}">
        <p14:creationId xmlns:p14="http://schemas.microsoft.com/office/powerpoint/2010/main" val="428259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DDB3F05F-E3EE-3A4F-8AFE-C6F1267024AE}"/>
              </a:ext>
            </a:extLst>
          </p:cNvPr>
          <p:cNvSpPr>
            <a:spLocks noGrp="1"/>
          </p:cNvSpPr>
          <p:nvPr>
            <p:ph type="dt" sz="half" idx="10"/>
          </p:nvPr>
        </p:nvSpPr>
        <p:spPr/>
        <p:txBody>
          <a:bodyPr/>
          <a:lstStyle>
            <a:lvl1pPr>
              <a:defRPr/>
            </a:lvl1pPr>
          </a:lstStyle>
          <a:p>
            <a:pPr>
              <a:defRPr/>
            </a:pPr>
            <a:fld id="{7F9F498C-2C5C-6143-B516-5D9D99FC2804}" type="datetime1">
              <a:rPr lang="nl-NL"/>
              <a:pPr>
                <a:defRPr/>
              </a:pPr>
              <a:t>06-02-2025</a:t>
            </a:fld>
            <a:endParaRPr lang="nl-NL" dirty="0"/>
          </a:p>
        </p:txBody>
      </p:sp>
      <p:sp>
        <p:nvSpPr>
          <p:cNvPr id="3" name="Tijdelijke aanduiding voor dianummer 5">
            <a:extLst>
              <a:ext uri="{FF2B5EF4-FFF2-40B4-BE49-F238E27FC236}">
                <a16:creationId xmlns:a16="http://schemas.microsoft.com/office/drawing/2014/main" id="{C3306A22-3D8C-BE3F-2355-CD8C876B1EAD}"/>
              </a:ext>
            </a:extLst>
          </p:cNvPr>
          <p:cNvSpPr>
            <a:spLocks noGrp="1"/>
          </p:cNvSpPr>
          <p:nvPr>
            <p:ph type="sldNum" sz="quarter" idx="11"/>
          </p:nvPr>
        </p:nvSpPr>
        <p:spPr/>
        <p:txBody>
          <a:bodyPr/>
          <a:lstStyle>
            <a:lvl1pPr>
              <a:defRPr/>
            </a:lvl1pPr>
          </a:lstStyle>
          <a:p>
            <a:pPr>
              <a:defRPr/>
            </a:pPr>
            <a:fld id="{6BAAADC0-97E3-D047-A86B-2E5217FCFAA8}" type="slidenum">
              <a:rPr lang="nl-NL"/>
              <a:pPr>
                <a:defRPr/>
              </a:pPr>
              <a:t>‹nr.›</a:t>
            </a:fld>
            <a:endParaRPr lang="nl-NL" dirty="0"/>
          </a:p>
        </p:txBody>
      </p:sp>
    </p:spTree>
    <p:extLst>
      <p:ext uri="{BB962C8B-B14F-4D97-AF65-F5344CB8AC3E}">
        <p14:creationId xmlns:p14="http://schemas.microsoft.com/office/powerpoint/2010/main" val="2826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1" i="0">
                <a:solidFill>
                  <a:srgbClr val="74AE24"/>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004992"/>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6496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74AE24"/>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1800" b="0" i="0">
                <a:solidFill>
                  <a:srgbClr val="004992"/>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2892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5993891"/>
            <a:ext cx="12192000" cy="864108"/>
          </a:xfrm>
          <a:prstGeom prst="rect">
            <a:avLst/>
          </a:prstGeom>
        </p:spPr>
      </p:pic>
      <p:sp>
        <p:nvSpPr>
          <p:cNvPr id="17" name="bg object 17"/>
          <p:cNvSpPr/>
          <p:nvPr/>
        </p:nvSpPr>
        <p:spPr>
          <a:xfrm>
            <a:off x="0" y="6240779"/>
            <a:ext cx="12192000" cy="617220"/>
          </a:xfrm>
          <a:custGeom>
            <a:avLst/>
            <a:gdLst/>
            <a:ahLst/>
            <a:cxnLst/>
            <a:rect l="l" t="t" r="r" b="b"/>
            <a:pathLst>
              <a:path w="12192000" h="617220">
                <a:moveTo>
                  <a:pt x="12192000" y="0"/>
                </a:moveTo>
                <a:lnTo>
                  <a:pt x="0" y="0"/>
                </a:lnTo>
                <a:lnTo>
                  <a:pt x="0" y="617220"/>
                </a:lnTo>
                <a:lnTo>
                  <a:pt x="12192000" y="617220"/>
                </a:lnTo>
                <a:lnTo>
                  <a:pt x="121920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11265407" y="6353555"/>
            <a:ext cx="713205" cy="391655"/>
          </a:xfrm>
          <a:prstGeom prst="rect">
            <a:avLst/>
          </a:prstGeom>
        </p:spPr>
      </p:pic>
      <p:pic>
        <p:nvPicPr>
          <p:cNvPr id="19" name="bg object 19"/>
          <p:cNvPicPr/>
          <p:nvPr/>
        </p:nvPicPr>
        <p:blipFill>
          <a:blip r:embed="rId4" cstate="print"/>
          <a:stretch>
            <a:fillRect/>
          </a:stretch>
        </p:blipFill>
        <p:spPr>
          <a:xfrm>
            <a:off x="260604" y="6400800"/>
            <a:ext cx="1353312" cy="252691"/>
          </a:xfrm>
          <a:prstGeom prst="rect">
            <a:avLst/>
          </a:prstGeom>
        </p:spPr>
      </p:pic>
      <p:pic>
        <p:nvPicPr>
          <p:cNvPr id="20" name="bg object 20"/>
          <p:cNvPicPr/>
          <p:nvPr/>
        </p:nvPicPr>
        <p:blipFill>
          <a:blip r:embed="rId5" cstate="print"/>
          <a:stretch>
            <a:fillRect/>
          </a:stretch>
        </p:blipFill>
        <p:spPr>
          <a:xfrm>
            <a:off x="7062216" y="2732532"/>
            <a:ext cx="2791967" cy="3759695"/>
          </a:xfrm>
          <a:prstGeom prst="rect">
            <a:avLst/>
          </a:prstGeom>
        </p:spPr>
      </p:pic>
      <p:sp>
        <p:nvSpPr>
          <p:cNvPr id="2" name="Holder 2"/>
          <p:cNvSpPr>
            <a:spLocks noGrp="1"/>
          </p:cNvSpPr>
          <p:nvPr>
            <p:ph type="title"/>
          </p:nvPr>
        </p:nvSpPr>
        <p:spPr/>
        <p:txBody>
          <a:bodyPr lIns="0" tIns="0" rIns="0" bIns="0"/>
          <a:lstStyle>
            <a:lvl1pPr>
              <a:defRPr sz="4400" b="1" i="0">
                <a:solidFill>
                  <a:srgbClr val="74AE24"/>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764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Afbeelding 18">
            <a:extLst>
              <a:ext uri="{FF2B5EF4-FFF2-40B4-BE49-F238E27FC236}">
                <a16:creationId xmlns:a16="http://schemas.microsoft.com/office/drawing/2014/main" id="{E01563C3-DCB4-398D-4706-53917690CC2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2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9">
            <a:extLst>
              <a:ext uri="{FF2B5EF4-FFF2-40B4-BE49-F238E27FC236}">
                <a16:creationId xmlns:a16="http://schemas.microsoft.com/office/drawing/2014/main" id="{E9AF36B9-CEF2-5E58-40FD-C44563E9E90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 y="5624513"/>
            <a:ext cx="12191999"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jdelijke aanduiding voor datum 3">
            <a:extLst>
              <a:ext uri="{FF2B5EF4-FFF2-40B4-BE49-F238E27FC236}">
                <a16:creationId xmlns:a16="http://schemas.microsoft.com/office/drawing/2014/main" id="{A6CAFD6F-00A2-BA49-B2E3-BAC98911BBDE}"/>
              </a:ext>
            </a:extLst>
          </p:cNvPr>
          <p:cNvSpPr>
            <a:spLocks noGrp="1"/>
          </p:cNvSpPr>
          <p:nvPr>
            <p:ph type="dt" sz="half" idx="2"/>
          </p:nvPr>
        </p:nvSpPr>
        <p:spPr>
          <a:xfrm>
            <a:off x="1758950" y="6313488"/>
            <a:ext cx="1731963" cy="365125"/>
          </a:xfrm>
          <a:prstGeom prst="rect">
            <a:avLst/>
          </a:prstGeom>
        </p:spPr>
        <p:txBody>
          <a:bodyPr/>
          <a:lstStyle>
            <a:lvl1pPr eaLnBrk="1" fontAlgn="auto" hangingPunct="1">
              <a:spcBef>
                <a:spcPts val="0"/>
              </a:spcBef>
              <a:spcAft>
                <a:spcPts val="0"/>
              </a:spcAft>
              <a:defRPr sz="1000" baseline="0">
                <a:solidFill>
                  <a:schemeClr val="bg1"/>
                </a:solidFill>
                <a:latin typeface="Verdana" panose="020B0604030504040204" pitchFamily="34" charset="0"/>
              </a:defRPr>
            </a:lvl1pPr>
          </a:lstStyle>
          <a:p>
            <a:pPr>
              <a:defRPr/>
            </a:pPr>
            <a:fld id="{37F51861-D9A0-5140-BCAF-DB93A24D3453}" type="datetime1">
              <a:rPr lang="nl-NL"/>
              <a:pPr>
                <a:defRPr/>
              </a:pPr>
              <a:t>06-02-2025</a:t>
            </a:fld>
            <a:endParaRPr lang="nl-NL" dirty="0"/>
          </a:p>
        </p:txBody>
      </p:sp>
      <p:sp>
        <p:nvSpPr>
          <p:cNvPr id="22" name="Tijdelijke aanduiding voor dianummer 5">
            <a:extLst>
              <a:ext uri="{FF2B5EF4-FFF2-40B4-BE49-F238E27FC236}">
                <a16:creationId xmlns:a16="http://schemas.microsoft.com/office/drawing/2014/main" id="{364DD169-17D6-7F61-33FB-F1064337948B}"/>
              </a:ext>
            </a:extLst>
          </p:cNvPr>
          <p:cNvSpPr>
            <a:spLocks noGrp="1"/>
          </p:cNvSpPr>
          <p:nvPr>
            <p:ph type="sldNum" sz="quarter" idx="4"/>
          </p:nvPr>
        </p:nvSpPr>
        <p:spPr>
          <a:xfrm>
            <a:off x="838200" y="6313488"/>
            <a:ext cx="920750" cy="365125"/>
          </a:xfrm>
          <a:prstGeom prst="rect">
            <a:avLst/>
          </a:prstGeom>
        </p:spPr>
        <p:txBody>
          <a:bodyPr/>
          <a:lstStyle>
            <a:lvl1pPr eaLnBrk="1" fontAlgn="auto" hangingPunct="1">
              <a:spcBef>
                <a:spcPts val="0"/>
              </a:spcBef>
              <a:spcAft>
                <a:spcPts val="0"/>
              </a:spcAft>
              <a:defRPr sz="1000" baseline="0">
                <a:solidFill>
                  <a:schemeClr val="bg1"/>
                </a:solidFill>
                <a:latin typeface="+mn-lt"/>
              </a:defRPr>
            </a:lvl1pPr>
          </a:lstStyle>
          <a:p>
            <a:pPr>
              <a:defRPr/>
            </a:pPr>
            <a:fld id="{F7CCE24E-7CF5-434B-B7B1-EBCFDF832358}" type="slidenum">
              <a:rPr lang="nl-NL"/>
              <a:pPr>
                <a:defRPr/>
              </a:pPr>
              <a:t>‹nr.›</a:t>
            </a:fld>
            <a:endParaRPr lang="nl-NL" dirty="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1" r:id="rId4"/>
    <p:sldLayoutId id="2147483692" r:id="rId5"/>
  </p:sldLayoutIdLst>
  <p:hf hdr="0" ftr="0"/>
  <p:txStyles>
    <p:titleStyle>
      <a:lvl1pPr algn="l" rtl="0" eaLnBrk="1" fontAlgn="base" hangingPunct="1">
        <a:lnSpc>
          <a:spcPct val="90000"/>
        </a:lnSpc>
        <a:spcBef>
          <a:spcPct val="0"/>
        </a:spcBef>
        <a:spcAft>
          <a:spcPct val="0"/>
        </a:spcAft>
        <a:defRPr sz="3600" b="1" kern="1200">
          <a:solidFill>
            <a:schemeClr val="bg1"/>
          </a:solidFill>
          <a:latin typeface="Calibri" panose="020F0502020204030204" pitchFamily="34" charset="0"/>
          <a:ea typeface="+mj-ea"/>
          <a:cs typeface="+mj-cs"/>
        </a:defRPr>
      </a:lvl1pPr>
      <a:lvl2pPr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2pPr>
      <a:lvl3pPr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3pPr>
      <a:lvl4pPr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4pPr>
      <a:lvl5pPr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5pPr>
      <a:lvl6pPr marL="457200"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6pPr>
      <a:lvl7pPr marL="914400"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7pPr>
      <a:lvl8pPr marL="1371600"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8pPr>
      <a:lvl9pPr marL="1828800" algn="l" rtl="0" eaLnBrk="1" fontAlgn="base" hangingPunct="1">
        <a:lnSpc>
          <a:spcPct val="90000"/>
        </a:lnSpc>
        <a:spcBef>
          <a:spcPct val="0"/>
        </a:spcBef>
        <a:spcAft>
          <a:spcPct val="0"/>
        </a:spcAft>
        <a:defRPr sz="3600" b="1">
          <a:solidFill>
            <a:schemeClr val="bg1"/>
          </a:solidFill>
          <a:latin typeface="Calibri" panose="020F050202020403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400" b="1" kern="1200">
          <a:solidFill>
            <a:schemeClr val="bg1"/>
          </a:solidFill>
          <a:latin typeface="Calibri" panose="020F050202020403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FFFF00"/>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5993891"/>
            <a:ext cx="12192000" cy="864108"/>
          </a:xfrm>
          <a:prstGeom prst="rect">
            <a:avLst/>
          </a:prstGeom>
        </p:spPr>
      </p:pic>
      <p:sp>
        <p:nvSpPr>
          <p:cNvPr id="17" name="bg object 17"/>
          <p:cNvSpPr/>
          <p:nvPr/>
        </p:nvSpPr>
        <p:spPr>
          <a:xfrm>
            <a:off x="0" y="6240779"/>
            <a:ext cx="12192000" cy="617220"/>
          </a:xfrm>
          <a:custGeom>
            <a:avLst/>
            <a:gdLst/>
            <a:ahLst/>
            <a:cxnLst/>
            <a:rect l="l" t="t" r="r" b="b"/>
            <a:pathLst>
              <a:path w="12192000" h="617220">
                <a:moveTo>
                  <a:pt x="12192000" y="0"/>
                </a:moveTo>
                <a:lnTo>
                  <a:pt x="0" y="0"/>
                </a:lnTo>
                <a:lnTo>
                  <a:pt x="0" y="617220"/>
                </a:lnTo>
                <a:lnTo>
                  <a:pt x="12192000" y="617220"/>
                </a:lnTo>
                <a:lnTo>
                  <a:pt x="1219200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8" cstate="print"/>
          <a:stretch>
            <a:fillRect/>
          </a:stretch>
        </p:blipFill>
        <p:spPr>
          <a:xfrm>
            <a:off x="11265407" y="6353555"/>
            <a:ext cx="713205" cy="391655"/>
          </a:xfrm>
          <a:prstGeom prst="rect">
            <a:avLst/>
          </a:prstGeom>
        </p:spPr>
      </p:pic>
      <p:pic>
        <p:nvPicPr>
          <p:cNvPr id="19" name="bg object 19"/>
          <p:cNvPicPr/>
          <p:nvPr/>
        </p:nvPicPr>
        <p:blipFill>
          <a:blip r:embed="rId9" cstate="print"/>
          <a:stretch>
            <a:fillRect/>
          </a:stretch>
        </p:blipFill>
        <p:spPr>
          <a:xfrm>
            <a:off x="260604" y="6400800"/>
            <a:ext cx="1353312" cy="252691"/>
          </a:xfrm>
          <a:prstGeom prst="rect">
            <a:avLst/>
          </a:prstGeom>
        </p:spPr>
      </p:pic>
      <p:sp>
        <p:nvSpPr>
          <p:cNvPr id="2" name="Holder 2"/>
          <p:cNvSpPr>
            <a:spLocks noGrp="1"/>
          </p:cNvSpPr>
          <p:nvPr>
            <p:ph type="title"/>
          </p:nvPr>
        </p:nvSpPr>
        <p:spPr>
          <a:xfrm>
            <a:off x="916939" y="629634"/>
            <a:ext cx="7129145" cy="696594"/>
          </a:xfrm>
          <a:prstGeom prst="rect">
            <a:avLst/>
          </a:prstGeom>
        </p:spPr>
        <p:txBody>
          <a:bodyPr wrap="square" lIns="0" tIns="0" rIns="0" bIns="0">
            <a:spAutoFit/>
          </a:bodyPr>
          <a:lstStyle>
            <a:lvl1pPr>
              <a:defRPr sz="4400" b="1" i="0">
                <a:solidFill>
                  <a:srgbClr val="74AE24"/>
                </a:solidFill>
                <a:latin typeface="Trebuchet MS"/>
                <a:cs typeface="Trebuchet MS"/>
              </a:defRPr>
            </a:lvl1pPr>
          </a:lstStyle>
          <a:p>
            <a:endParaRPr/>
          </a:p>
        </p:txBody>
      </p:sp>
      <p:sp>
        <p:nvSpPr>
          <p:cNvPr id="3" name="Holder 3"/>
          <p:cNvSpPr>
            <a:spLocks noGrp="1"/>
          </p:cNvSpPr>
          <p:nvPr>
            <p:ph type="body" idx="1"/>
          </p:nvPr>
        </p:nvSpPr>
        <p:spPr>
          <a:xfrm>
            <a:off x="4866915" y="1999069"/>
            <a:ext cx="6565265" cy="2768600"/>
          </a:xfrm>
          <a:prstGeom prst="rect">
            <a:avLst/>
          </a:prstGeom>
        </p:spPr>
        <p:txBody>
          <a:bodyPr wrap="square" lIns="0" tIns="0" rIns="0" bIns="0">
            <a:spAutoFit/>
          </a:bodyPr>
          <a:lstStyle>
            <a:lvl1pPr>
              <a:defRPr sz="1800" b="0" i="0">
                <a:solidFill>
                  <a:srgbClr val="004992"/>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5728819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8.sv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4.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4.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6.sv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8.png"/><Relationship Id="rId7" Type="http://schemas.openxmlformats.org/officeDocument/2006/relationships/image" Target="../media/image60.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4C534-4514-0B0D-870C-D04E4FD4C10B}"/>
              </a:ext>
            </a:extLst>
          </p:cNvPr>
          <p:cNvSpPr>
            <a:spLocks noGrp="1"/>
          </p:cNvSpPr>
          <p:nvPr>
            <p:ph type="ctrTitle" idx="4294967295"/>
          </p:nvPr>
        </p:nvSpPr>
        <p:spPr>
          <a:xfrm>
            <a:off x="0" y="3311525"/>
            <a:ext cx="5426075" cy="1476375"/>
          </a:xfrm>
          <a:prstGeom prst="rect">
            <a:avLst/>
          </a:prstGeom>
        </p:spPr>
        <p:txBody>
          <a:bodyPr/>
          <a:lstStyle/>
          <a:p>
            <a:pPr algn="ctr" eaLnBrk="1" fontAlgn="auto" hangingPunct="1">
              <a:spcAft>
                <a:spcPts val="0"/>
              </a:spcAft>
              <a:defRPr/>
            </a:pPr>
            <a:r>
              <a:rPr lang="nl-NL" sz="3000" dirty="0">
                <a:latin typeface="+mn-lt"/>
              </a:rPr>
              <a:t>Jaarlijkse bijeenkomst</a:t>
            </a:r>
            <a:br>
              <a:rPr lang="nl-NL" sz="2400" dirty="0">
                <a:latin typeface="+mn-lt"/>
              </a:rPr>
            </a:br>
            <a:br>
              <a:rPr lang="nl-NL" sz="2400" dirty="0">
                <a:latin typeface="+mn-lt"/>
              </a:rPr>
            </a:br>
            <a:r>
              <a:rPr lang="nl-NL" sz="2400" dirty="0">
                <a:latin typeface="+mn-lt"/>
              </a:rPr>
              <a:t>Schagen, 4 februari 2025</a:t>
            </a:r>
            <a:br>
              <a:rPr lang="nl-NL" sz="2400" dirty="0">
                <a:latin typeface="+mn-lt"/>
              </a:rPr>
            </a:br>
            <a:endParaRPr lang="nl-NL" sz="24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E8F7-9DA7-FD8E-A28A-292236364425}"/>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9C21D7AB-4848-BB1B-F3AF-4D9E4228354E}"/>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C249D858-8CD8-B542-9807-4DED380477C6}" type="datetime1">
              <a:rPr lang="nl-NL" altLang="nl-NL" smtClean="0">
                <a:solidFill>
                  <a:schemeClr val="bg1"/>
                </a:solidFill>
              </a:rPr>
              <a:pPr fontAlgn="base">
                <a:spcBef>
                  <a:spcPct val="0"/>
                </a:spcBef>
                <a:spcAft>
                  <a:spcPct val="0"/>
                </a:spcAft>
              </a:pPr>
              <a:t>06-02-2025</a:t>
            </a:fld>
            <a:endParaRPr lang="nl-NL" altLang="nl-NL">
              <a:solidFill>
                <a:schemeClr val="bg1"/>
              </a:solidFill>
            </a:endParaRPr>
          </a:p>
        </p:txBody>
      </p:sp>
      <p:sp>
        <p:nvSpPr>
          <p:cNvPr id="12290" name="Tijdelijke aanduiding voor dianummer 3">
            <a:extLst>
              <a:ext uri="{FF2B5EF4-FFF2-40B4-BE49-F238E27FC236}">
                <a16:creationId xmlns:a16="http://schemas.microsoft.com/office/drawing/2014/main" id="{E7ABCE8E-760A-670A-1F77-E19C6149ECC9}"/>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10</a:t>
            </a:fld>
            <a:endParaRPr lang="nl-NL" altLang="nl-NL">
              <a:solidFill>
                <a:schemeClr val="bg1"/>
              </a:solidFill>
            </a:endParaRPr>
          </a:p>
        </p:txBody>
      </p:sp>
      <p:pic>
        <p:nvPicPr>
          <p:cNvPr id="3" name="Afbeelding 2">
            <a:extLst>
              <a:ext uri="{FF2B5EF4-FFF2-40B4-BE49-F238E27FC236}">
                <a16:creationId xmlns:a16="http://schemas.microsoft.com/office/drawing/2014/main" id="{2678036B-8342-83A1-E131-386A6A7F4541}"/>
              </a:ext>
            </a:extLst>
          </p:cNvPr>
          <p:cNvPicPr>
            <a:picLocks noChangeAspect="1"/>
          </p:cNvPicPr>
          <p:nvPr/>
        </p:nvPicPr>
        <p:blipFill>
          <a:blip r:embed="rId2"/>
          <a:stretch>
            <a:fillRect/>
          </a:stretch>
        </p:blipFill>
        <p:spPr>
          <a:xfrm>
            <a:off x="838200" y="1521229"/>
            <a:ext cx="9376611" cy="3815542"/>
          </a:xfrm>
          <a:prstGeom prst="rect">
            <a:avLst/>
          </a:prstGeom>
        </p:spPr>
      </p:pic>
    </p:spTree>
    <p:extLst>
      <p:ext uri="{BB962C8B-B14F-4D97-AF65-F5344CB8AC3E}">
        <p14:creationId xmlns:p14="http://schemas.microsoft.com/office/powerpoint/2010/main" val="38883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F776B-D5A6-AEB6-8FF3-8066808968E9}"/>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0A0409FA-2D3B-E1AE-7A9E-67479EDBCA40}"/>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7B8DB934-B1C2-5FF4-EA1F-6A4DCB84736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11</a:t>
            </a:fld>
            <a:endParaRPr lang="nl-NL" altLang="nl-NL">
              <a:solidFill>
                <a:schemeClr val="bg1"/>
              </a:solidFill>
            </a:endParaRPr>
          </a:p>
        </p:txBody>
      </p:sp>
      <p:sp>
        <p:nvSpPr>
          <p:cNvPr id="4" name="Titel 8">
            <a:extLst>
              <a:ext uri="{FF2B5EF4-FFF2-40B4-BE49-F238E27FC236}">
                <a16:creationId xmlns:a16="http://schemas.microsoft.com/office/drawing/2014/main" id="{83E988D3-E3DD-C3A9-5989-592FA83B97F7}"/>
              </a:ext>
            </a:extLst>
          </p:cNvPr>
          <p:cNvSpPr>
            <a:spLocks noGrp="1"/>
          </p:cNvSpPr>
          <p:nvPr>
            <p:ph type="title"/>
          </p:nvPr>
        </p:nvSpPr>
        <p:spPr>
          <a:xfrm>
            <a:off x="838200" y="421106"/>
            <a:ext cx="10205095" cy="287699"/>
          </a:xfrm>
          <a:prstGeom prst="rect">
            <a:avLst/>
          </a:prstGeom>
        </p:spPr>
        <p:txBody>
          <a:bodyPr/>
          <a:lstStyle/>
          <a:p>
            <a:r>
              <a:rPr lang="nl-NL" dirty="0">
                <a:solidFill>
                  <a:srgbClr val="0070C0"/>
                </a:solidFill>
              </a:rPr>
              <a:t>Stappen op weg naar 2035</a:t>
            </a:r>
            <a:br>
              <a:rPr lang="nl-NL" dirty="0">
                <a:solidFill>
                  <a:srgbClr val="0070C0"/>
                </a:solidFill>
              </a:rPr>
            </a:br>
            <a:br>
              <a:rPr lang="nl-NL" sz="2400" dirty="0">
                <a:solidFill>
                  <a:srgbClr val="0070C0"/>
                </a:solidFill>
              </a:rPr>
            </a:br>
            <a:r>
              <a:rPr lang="nl-NL" sz="2400" b="0" dirty="0">
                <a:solidFill>
                  <a:srgbClr val="0070C0"/>
                </a:solidFill>
              </a:rPr>
              <a:t>1. Ieder kind in de eigen wijk naar school.</a:t>
            </a:r>
            <a:br>
              <a:rPr lang="nl-NL" sz="2400" b="0" dirty="0">
                <a:solidFill>
                  <a:srgbClr val="0070C0"/>
                </a:solidFill>
              </a:rPr>
            </a:br>
            <a:r>
              <a:rPr lang="nl-NL" sz="2400" b="0" dirty="0">
                <a:solidFill>
                  <a:srgbClr val="0070C0"/>
                </a:solidFill>
              </a:rPr>
              <a:t>	</a:t>
            </a:r>
            <a:r>
              <a:rPr lang="nl-NL" sz="2000" b="0" dirty="0">
                <a:solidFill>
                  <a:schemeClr val="accent1">
                    <a:lumMod val="40000"/>
                    <a:lumOff val="60000"/>
                  </a:schemeClr>
                </a:solidFill>
              </a:rPr>
              <a:t>Sterke basis</a:t>
            </a:r>
            <a:br>
              <a:rPr lang="nl-NL" sz="2000" b="0" dirty="0">
                <a:solidFill>
                  <a:schemeClr val="accent1">
                    <a:lumMod val="40000"/>
                    <a:lumOff val="60000"/>
                  </a:schemeClr>
                </a:solidFill>
              </a:rPr>
            </a:br>
            <a:r>
              <a:rPr lang="nl-NL" sz="2000" b="0" dirty="0">
                <a:solidFill>
                  <a:schemeClr val="accent1">
                    <a:lumMod val="40000"/>
                    <a:lumOff val="60000"/>
                  </a:schemeClr>
                </a:solidFill>
              </a:rPr>
              <a:t>	Inclusie verbinden aan waarden van jouw school.</a:t>
            </a:r>
            <a:br>
              <a:rPr lang="nl-NL" sz="2000" b="0" dirty="0">
                <a:solidFill>
                  <a:schemeClr val="accent1">
                    <a:lumMod val="40000"/>
                    <a:lumOff val="60000"/>
                  </a:schemeClr>
                </a:solidFill>
              </a:rPr>
            </a:br>
            <a:r>
              <a:rPr lang="nl-NL" sz="2000" b="0" dirty="0">
                <a:solidFill>
                  <a:schemeClr val="accent1">
                    <a:lumMod val="40000"/>
                    <a:lumOff val="60000"/>
                  </a:schemeClr>
                </a:solidFill>
              </a:rPr>
              <a:t>	Team bewust maken van wat zij al doen (</a:t>
            </a:r>
            <a:r>
              <a:rPr lang="nl-NL" sz="2000" b="0" dirty="0" err="1">
                <a:solidFill>
                  <a:schemeClr val="accent1">
                    <a:lumMod val="40000"/>
                    <a:lumOff val="60000"/>
                  </a:schemeClr>
                </a:solidFill>
              </a:rPr>
              <a:t>collective</a:t>
            </a:r>
            <a:r>
              <a:rPr lang="nl-NL" sz="2000" b="0" dirty="0">
                <a:solidFill>
                  <a:schemeClr val="accent1">
                    <a:lumMod val="40000"/>
                    <a:lumOff val="60000"/>
                  </a:schemeClr>
                </a:solidFill>
              </a:rPr>
              <a:t> teacher </a:t>
            </a:r>
            <a:r>
              <a:rPr lang="nl-NL" sz="2000" b="0" dirty="0" err="1">
                <a:solidFill>
                  <a:schemeClr val="accent1">
                    <a:lumMod val="40000"/>
                    <a:lumOff val="60000"/>
                  </a:schemeClr>
                </a:solidFill>
              </a:rPr>
              <a:t>efficacy</a:t>
            </a:r>
            <a:r>
              <a:rPr lang="nl-NL" sz="2000" b="0" dirty="0">
                <a:solidFill>
                  <a:schemeClr val="accent1">
                    <a:lumMod val="40000"/>
                    <a:lumOff val="60000"/>
                  </a:schemeClr>
                </a:solidFill>
              </a:rPr>
              <a:t>)</a:t>
            </a:r>
            <a:br>
              <a:rPr lang="nl-NL" sz="2000" b="0" dirty="0">
                <a:solidFill>
                  <a:schemeClr val="accent1">
                    <a:lumMod val="40000"/>
                    <a:lumOff val="60000"/>
                  </a:schemeClr>
                </a:solidFill>
              </a:rPr>
            </a:br>
            <a:r>
              <a:rPr lang="nl-NL" sz="2000" b="0" dirty="0">
                <a:solidFill>
                  <a:schemeClr val="accent1">
                    <a:lumMod val="40000"/>
                    <a:lumOff val="60000"/>
                  </a:schemeClr>
                </a:solidFill>
              </a:rPr>
              <a:t>	Nabijgelegen scholen goed kennen. </a:t>
            </a:r>
            <a:br>
              <a:rPr lang="nl-NL" sz="2000" b="0" dirty="0">
                <a:solidFill>
                  <a:schemeClr val="accent1">
                    <a:lumMod val="40000"/>
                    <a:lumOff val="60000"/>
                  </a:schemeClr>
                </a:solidFill>
              </a:rPr>
            </a:br>
            <a:r>
              <a:rPr lang="nl-NL" sz="2000" b="0" dirty="0">
                <a:solidFill>
                  <a:schemeClr val="accent1">
                    <a:lumMod val="40000"/>
                    <a:lumOff val="60000"/>
                  </a:schemeClr>
                </a:solidFill>
              </a:rPr>
              <a:t>	Het verschil maken voor kinderen, en weten voor wie dit nog niet lukt.</a:t>
            </a:r>
            <a:br>
              <a:rPr lang="nl-NL" sz="2000" b="0" dirty="0">
                <a:solidFill>
                  <a:schemeClr val="accent1">
                    <a:lumMod val="40000"/>
                    <a:lumOff val="60000"/>
                  </a:schemeClr>
                </a:solidFill>
              </a:rPr>
            </a:br>
            <a:r>
              <a:rPr lang="nl-NL" sz="2000" b="0" dirty="0">
                <a:solidFill>
                  <a:schemeClr val="accent1">
                    <a:lumMod val="40000"/>
                    <a:lumOff val="60000"/>
                  </a:schemeClr>
                </a:solidFill>
              </a:rPr>
              <a:t>	Kennis opdoen (schoolbezoeken, lezingen, uitwisseling)</a:t>
            </a:r>
            <a:br>
              <a:rPr lang="nl-NL" sz="2000" b="0" dirty="0">
                <a:solidFill>
                  <a:schemeClr val="accent1">
                    <a:lumMod val="40000"/>
                    <a:lumOff val="60000"/>
                  </a:schemeClr>
                </a:solidFill>
              </a:rPr>
            </a:br>
            <a:r>
              <a:rPr lang="nl-NL" sz="2000" b="0" dirty="0">
                <a:solidFill>
                  <a:schemeClr val="accent1">
                    <a:lumMod val="40000"/>
                    <a:lumOff val="60000"/>
                  </a:schemeClr>
                </a:solidFill>
              </a:rPr>
              <a:t>	Leren van elkaar en partners (orthopedagogen, gedragsspecialisten) </a:t>
            </a:r>
            <a:br>
              <a:rPr lang="nl-NL" sz="2400" b="0" dirty="0">
                <a:solidFill>
                  <a:srgbClr val="0070C0"/>
                </a:solidFill>
              </a:rPr>
            </a:br>
            <a:br>
              <a:rPr lang="nl-NL" sz="2400" b="0" dirty="0">
                <a:solidFill>
                  <a:srgbClr val="0070C0"/>
                </a:solidFill>
              </a:rPr>
            </a:br>
            <a:r>
              <a:rPr lang="nl-NL" sz="2400" b="0" dirty="0">
                <a:solidFill>
                  <a:srgbClr val="0070C0"/>
                </a:solidFill>
              </a:rPr>
              <a:t>2. 3 compacte </a:t>
            </a:r>
            <a:r>
              <a:rPr lang="nl-NL" sz="2400" b="0" dirty="0" err="1">
                <a:solidFill>
                  <a:srgbClr val="0070C0"/>
                </a:solidFill>
              </a:rPr>
              <a:t>IKEC’s</a:t>
            </a:r>
            <a:r>
              <a:rPr lang="nl-NL" sz="2400" b="0" dirty="0">
                <a:solidFill>
                  <a:srgbClr val="0070C0"/>
                </a:solidFill>
              </a:rPr>
              <a:t>: PO/SO/SBO/zorg onder één dak.</a:t>
            </a:r>
            <a:br>
              <a:rPr lang="nl-NL" sz="2400" b="0" dirty="0">
                <a:solidFill>
                  <a:srgbClr val="0070C0"/>
                </a:solidFill>
              </a:rPr>
            </a:br>
            <a:r>
              <a:rPr lang="nl-NL" sz="2400" b="0" dirty="0">
                <a:solidFill>
                  <a:srgbClr val="0070C0"/>
                </a:solidFill>
              </a:rPr>
              <a:t>	</a:t>
            </a:r>
            <a:r>
              <a:rPr lang="nl-NL" sz="2000" b="0" dirty="0">
                <a:solidFill>
                  <a:schemeClr val="accent1">
                    <a:lumMod val="40000"/>
                    <a:lumOff val="60000"/>
                  </a:schemeClr>
                </a:solidFill>
              </a:rPr>
              <a:t>Samenwerken in één gebouw.</a:t>
            </a:r>
            <a:br>
              <a:rPr lang="nl-NL" sz="2000" b="0" dirty="0">
                <a:solidFill>
                  <a:schemeClr val="accent1">
                    <a:lumMod val="40000"/>
                    <a:lumOff val="60000"/>
                  </a:schemeClr>
                </a:solidFill>
              </a:rPr>
            </a:br>
            <a:r>
              <a:rPr lang="nl-NL" sz="2000" b="0" dirty="0">
                <a:solidFill>
                  <a:schemeClr val="accent1">
                    <a:lumMod val="40000"/>
                    <a:lumOff val="60000"/>
                  </a:schemeClr>
                </a:solidFill>
              </a:rPr>
              <a:t>	Hybride leerroutes.</a:t>
            </a:r>
            <a:br>
              <a:rPr lang="nl-NL" sz="2000" b="0" dirty="0">
                <a:solidFill>
                  <a:schemeClr val="accent1">
                    <a:lumMod val="40000"/>
                    <a:lumOff val="60000"/>
                  </a:schemeClr>
                </a:solidFill>
              </a:rPr>
            </a:br>
            <a:r>
              <a:rPr lang="nl-NL" sz="2000" b="0" dirty="0">
                <a:solidFill>
                  <a:schemeClr val="accent1">
                    <a:lumMod val="40000"/>
                    <a:lumOff val="60000"/>
                  </a:schemeClr>
                </a:solidFill>
              </a:rPr>
              <a:t>	Kennisdeling en uitwisseling van </a:t>
            </a:r>
            <a:br>
              <a:rPr lang="nl-NL" sz="2000" b="0" dirty="0">
                <a:solidFill>
                  <a:schemeClr val="accent1">
                    <a:lumMod val="40000"/>
                    <a:lumOff val="60000"/>
                  </a:schemeClr>
                </a:solidFill>
              </a:rPr>
            </a:br>
            <a:r>
              <a:rPr lang="nl-NL" sz="2000" b="0" dirty="0">
                <a:solidFill>
                  <a:schemeClr val="accent1">
                    <a:lumMod val="40000"/>
                    <a:lumOff val="60000"/>
                  </a:schemeClr>
                </a:solidFill>
              </a:rPr>
              <a:t>	expertise/medewerkers.</a:t>
            </a:r>
            <a:br>
              <a:rPr lang="nl-NL" sz="2400" dirty="0">
                <a:solidFill>
                  <a:srgbClr val="0070C0"/>
                </a:solidFill>
              </a:rPr>
            </a:br>
            <a:br>
              <a:rPr lang="nl-NL" dirty="0">
                <a:solidFill>
                  <a:srgbClr val="0070C0"/>
                </a:solidFill>
              </a:rPr>
            </a:br>
            <a:br>
              <a:rPr lang="nl-NL" dirty="0">
                <a:solidFill>
                  <a:srgbClr val="0070C0"/>
                </a:solidFill>
              </a:rPr>
            </a:br>
            <a:endParaRPr lang="nl-NL" dirty="0">
              <a:solidFill>
                <a:srgbClr val="0070C0"/>
              </a:solidFill>
            </a:endParaRPr>
          </a:p>
        </p:txBody>
      </p:sp>
      <p:pic>
        <p:nvPicPr>
          <p:cNvPr id="3074" name="Picture 2" descr="5-stappenplan voor online programma’s ⋆ E-Learning voor Bedrijven">
            <a:extLst>
              <a:ext uri="{FF2B5EF4-FFF2-40B4-BE49-F238E27FC236}">
                <a16:creationId xmlns:a16="http://schemas.microsoft.com/office/drawing/2014/main" id="{3262A2A8-F76A-DE67-F0CA-36EAB43BC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919" y="4263405"/>
            <a:ext cx="4315334" cy="259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51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8717-C16D-E052-659C-DC529E3F3A2D}"/>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BBA0DB7B-25DF-EB00-A107-C99CDC584955}"/>
              </a:ext>
            </a:extLst>
          </p:cNvPr>
          <p:cNvSpPr>
            <a:spLocks noGrp="1"/>
          </p:cNvSpPr>
          <p:nvPr>
            <p:ph type="title"/>
          </p:nvPr>
        </p:nvSpPr>
        <p:spPr>
          <a:xfrm>
            <a:off x="236034" y="163902"/>
            <a:ext cx="10807261" cy="681695"/>
          </a:xfrm>
          <a:prstGeom prst="rect">
            <a:avLst/>
          </a:prstGeom>
        </p:spPr>
        <p:txBody>
          <a:bodyPr/>
          <a:lstStyle/>
          <a:p>
            <a:r>
              <a:rPr lang="nl-NL" dirty="0">
                <a:solidFill>
                  <a:srgbClr val="0070C0"/>
                </a:solidFill>
              </a:rPr>
              <a:t>    </a:t>
            </a:r>
            <a:r>
              <a:rPr lang="nl-NL" sz="3200" dirty="0">
                <a:solidFill>
                  <a:srgbClr val="002060"/>
                </a:solidFill>
                <a:cs typeface="Times New Roman" panose="02020603050405020304" pitchFamily="18" charset="0"/>
              </a:rPr>
              <a:t>Gesprekstafels</a:t>
            </a:r>
            <a:br>
              <a:rPr lang="nl-NL" dirty="0">
                <a:solidFill>
                  <a:srgbClr val="0070C0"/>
                </a:solidFill>
              </a:rPr>
            </a:br>
            <a:endParaRPr lang="nl-NL" dirty="0">
              <a:solidFill>
                <a:srgbClr val="0070C0"/>
              </a:solidFill>
            </a:endParaRPr>
          </a:p>
        </p:txBody>
      </p:sp>
      <p:sp>
        <p:nvSpPr>
          <p:cNvPr id="12289" name="Tijdelijke aanduiding voor datum 2">
            <a:extLst>
              <a:ext uri="{FF2B5EF4-FFF2-40B4-BE49-F238E27FC236}">
                <a16:creationId xmlns:a16="http://schemas.microsoft.com/office/drawing/2014/main" id="{6F2B6A91-041C-A9BA-2D60-430850FDA537}"/>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F9F35938-8BDE-9A50-C2FE-88C73BAFA03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12</a:t>
            </a:fld>
            <a:endParaRPr lang="nl-NL" altLang="nl-NL">
              <a:solidFill>
                <a:schemeClr val="bg1"/>
              </a:solidFill>
            </a:endParaRPr>
          </a:p>
        </p:txBody>
      </p:sp>
      <p:sp>
        <p:nvSpPr>
          <p:cNvPr id="10" name="Tekstvak 9">
            <a:extLst>
              <a:ext uri="{FF2B5EF4-FFF2-40B4-BE49-F238E27FC236}">
                <a16:creationId xmlns:a16="http://schemas.microsoft.com/office/drawing/2014/main" id="{411B2542-22E1-D27F-AFE0-DE66D21892BE}"/>
              </a:ext>
            </a:extLst>
          </p:cNvPr>
          <p:cNvSpPr txBox="1"/>
          <p:nvPr/>
        </p:nvSpPr>
        <p:spPr>
          <a:xfrm>
            <a:off x="652539" y="849130"/>
            <a:ext cx="11634054" cy="4893647"/>
          </a:xfrm>
          <a:prstGeom prst="rect">
            <a:avLst/>
          </a:prstGeom>
          <a:noFill/>
        </p:spPr>
        <p:txBody>
          <a:bodyPr wrap="square" rtlCol="0">
            <a:spAutoFit/>
          </a:bodyPr>
          <a:lstStyle/>
          <a:p>
            <a:r>
              <a:rPr lang="nl-NL" sz="2400" b="1" dirty="0">
                <a:solidFill>
                  <a:schemeClr val="accent6"/>
                </a:solidFill>
                <a:cs typeface="Times New Roman" panose="02020603050405020304" pitchFamily="18" charset="0"/>
              </a:rPr>
              <a:t>1 – Ester Louwagie, </a:t>
            </a:r>
            <a:r>
              <a:rPr lang="nl-NL" sz="2400" dirty="0">
                <a:solidFill>
                  <a:srgbClr val="002060"/>
                </a:solidFill>
                <a:cs typeface="Times New Roman" panose="02020603050405020304" pitchFamily="18" charset="0"/>
              </a:rPr>
              <a:t>Orthopedagoge Universiteit Gent</a:t>
            </a:r>
            <a:br>
              <a:rPr lang="nl-NL" sz="2400" b="1" dirty="0">
                <a:solidFill>
                  <a:srgbClr val="002060"/>
                </a:solidFill>
                <a:cs typeface="Times New Roman" panose="02020603050405020304" pitchFamily="18" charset="0"/>
              </a:rPr>
            </a:br>
            <a:r>
              <a:rPr lang="nl-NL" sz="2400" b="1" dirty="0">
                <a:solidFill>
                  <a:srgbClr val="002060"/>
                </a:solidFill>
                <a:cs typeface="Times New Roman" panose="02020603050405020304" pitchFamily="18" charset="0"/>
              </a:rPr>
              <a:t>      Gedeelde verantwoordelijkheid binnen het team.</a:t>
            </a:r>
          </a:p>
          <a:p>
            <a:r>
              <a:rPr lang="nl-NL" sz="2400" b="1" dirty="0">
                <a:solidFill>
                  <a:schemeClr val="accent6"/>
                </a:solidFill>
                <a:cs typeface="Times New Roman" panose="02020603050405020304" pitchFamily="18" charset="0"/>
              </a:rPr>
              <a:t>2 – </a:t>
            </a:r>
            <a:r>
              <a:rPr lang="nl-NL" sz="2400" b="1" dirty="0" err="1">
                <a:solidFill>
                  <a:schemeClr val="accent6"/>
                </a:solidFill>
                <a:cs typeface="Times New Roman" panose="02020603050405020304" pitchFamily="18" charset="0"/>
              </a:rPr>
              <a:t>Meri</a:t>
            </a:r>
            <a:r>
              <a:rPr lang="nl-NL" sz="2400" b="1" dirty="0">
                <a:solidFill>
                  <a:schemeClr val="accent6"/>
                </a:solidFill>
                <a:cs typeface="Times New Roman" panose="02020603050405020304" pitchFamily="18" charset="0"/>
              </a:rPr>
              <a:t> Weeda-Prins, </a:t>
            </a:r>
            <a:r>
              <a:rPr lang="nl-NL" sz="2400" dirty="0">
                <a:solidFill>
                  <a:srgbClr val="002060"/>
                </a:solidFill>
                <a:cs typeface="Times New Roman" panose="02020603050405020304" pitchFamily="18" charset="0"/>
              </a:rPr>
              <a:t>IB-er bij De </a:t>
            </a:r>
            <a:r>
              <a:rPr lang="nl-NL" sz="2400" dirty="0" err="1">
                <a:solidFill>
                  <a:srgbClr val="002060"/>
                </a:solidFill>
                <a:cs typeface="Times New Roman" panose="02020603050405020304" pitchFamily="18" charset="0"/>
              </a:rPr>
              <a:t>Kroevendonk</a:t>
            </a:r>
            <a:br>
              <a:rPr lang="nl-NL" sz="2400" b="1" dirty="0">
                <a:solidFill>
                  <a:srgbClr val="002060"/>
                </a:solidFill>
                <a:cs typeface="Times New Roman" panose="02020603050405020304" pitchFamily="18" charset="0"/>
              </a:rPr>
            </a:br>
            <a:r>
              <a:rPr lang="nl-NL" sz="2400" b="1" dirty="0">
                <a:solidFill>
                  <a:srgbClr val="002060"/>
                </a:solidFill>
                <a:cs typeface="Times New Roman" panose="02020603050405020304" pitchFamily="18" charset="0"/>
              </a:rPr>
              <a:t>      Hoe dan? De rol van de intern begeleider op inclusieve</a:t>
            </a:r>
          </a:p>
          <a:p>
            <a:r>
              <a:rPr lang="nl-NL" sz="2400" b="1" dirty="0">
                <a:solidFill>
                  <a:srgbClr val="002060"/>
                </a:solidFill>
                <a:cs typeface="Times New Roman" panose="02020603050405020304" pitchFamily="18" charset="0"/>
              </a:rPr>
              <a:t>      basisschool De </a:t>
            </a:r>
            <a:r>
              <a:rPr lang="nl-NL" sz="2400" b="1" dirty="0" err="1">
                <a:solidFill>
                  <a:srgbClr val="002060"/>
                </a:solidFill>
                <a:cs typeface="Times New Roman" panose="02020603050405020304" pitchFamily="18" charset="0"/>
              </a:rPr>
              <a:t>Kroevendonk</a:t>
            </a:r>
            <a:r>
              <a:rPr lang="nl-NL" sz="2400" b="1" dirty="0">
                <a:solidFill>
                  <a:srgbClr val="002060"/>
                </a:solidFill>
                <a:cs typeface="Times New Roman" panose="02020603050405020304" pitchFamily="18" charset="0"/>
              </a:rPr>
              <a:t>.</a:t>
            </a:r>
          </a:p>
          <a:p>
            <a:r>
              <a:rPr lang="nl-NL" sz="2400" b="1" dirty="0">
                <a:solidFill>
                  <a:schemeClr val="accent6"/>
                </a:solidFill>
                <a:cs typeface="Times New Roman" panose="02020603050405020304" pitchFamily="18" charset="0"/>
              </a:rPr>
              <a:t>3 – Lyke Ybema en Esther Regtop, </a:t>
            </a:r>
            <a:r>
              <a:rPr lang="nl-NL" sz="2200" dirty="0">
                <a:solidFill>
                  <a:srgbClr val="002060"/>
                </a:solidFill>
                <a:cs typeface="Times New Roman" panose="02020603050405020304" pitchFamily="18" charset="0"/>
              </a:rPr>
              <a:t>Orthopedagoge / gedragsdeskundige</a:t>
            </a:r>
            <a:br>
              <a:rPr lang="nl-NL" sz="2400" b="1" dirty="0">
                <a:solidFill>
                  <a:srgbClr val="002060"/>
                </a:solidFill>
                <a:cs typeface="Times New Roman" panose="02020603050405020304" pitchFamily="18" charset="0"/>
              </a:rPr>
            </a:br>
            <a:r>
              <a:rPr lang="nl-NL" sz="2400" b="1" dirty="0">
                <a:solidFill>
                  <a:srgbClr val="002060"/>
                </a:solidFill>
                <a:cs typeface="Times New Roman" panose="02020603050405020304" pitchFamily="18" charset="0"/>
              </a:rPr>
              <a:t>      Een stevig pedagogisch klimaat als basis voor inclusief </a:t>
            </a:r>
          </a:p>
          <a:p>
            <a:r>
              <a:rPr lang="nl-NL" sz="2400" b="1" dirty="0">
                <a:solidFill>
                  <a:srgbClr val="002060"/>
                </a:solidFill>
                <a:cs typeface="Times New Roman" panose="02020603050405020304" pitchFamily="18" charset="0"/>
              </a:rPr>
              <a:t>      onderwijs.</a:t>
            </a:r>
            <a:endParaRPr lang="nl-NL" sz="2400" b="1" dirty="0">
              <a:solidFill>
                <a:srgbClr val="FF0000"/>
              </a:solidFill>
              <a:cs typeface="Times New Roman" panose="02020603050405020304" pitchFamily="18" charset="0"/>
            </a:endParaRPr>
          </a:p>
          <a:p>
            <a:r>
              <a:rPr lang="nl-NL" sz="2400" b="1" dirty="0">
                <a:solidFill>
                  <a:schemeClr val="accent6"/>
                </a:solidFill>
                <a:cs typeface="Times New Roman" panose="02020603050405020304" pitchFamily="18" charset="0"/>
              </a:rPr>
              <a:t>4 – Debby Huibregtse-Dik, </a:t>
            </a:r>
            <a:r>
              <a:rPr lang="nl-NL" sz="2400" dirty="0">
                <a:solidFill>
                  <a:srgbClr val="002060"/>
                </a:solidFill>
                <a:cs typeface="Times New Roman" panose="02020603050405020304" pitchFamily="18" charset="0"/>
              </a:rPr>
              <a:t>Orthopedagoge bij De </a:t>
            </a:r>
            <a:r>
              <a:rPr lang="nl-NL" sz="2400" dirty="0" err="1">
                <a:solidFill>
                  <a:srgbClr val="002060"/>
                </a:solidFill>
                <a:cs typeface="Times New Roman" panose="02020603050405020304" pitchFamily="18" charset="0"/>
              </a:rPr>
              <a:t>Kroevendonk</a:t>
            </a:r>
            <a:br>
              <a:rPr lang="nl-NL" sz="2400" b="1" dirty="0">
                <a:solidFill>
                  <a:srgbClr val="002060"/>
                </a:solidFill>
                <a:cs typeface="Times New Roman" panose="02020603050405020304" pitchFamily="18" charset="0"/>
              </a:rPr>
            </a:br>
            <a:r>
              <a:rPr lang="nl-NL" sz="2400" b="1" dirty="0">
                <a:solidFill>
                  <a:srgbClr val="002060"/>
                </a:solidFill>
                <a:cs typeface="Times New Roman" panose="02020603050405020304" pitchFamily="18" charset="0"/>
              </a:rPr>
              <a:t>      Hoe dan? Inclusieve pedagogiek en PLG op inclusieve</a:t>
            </a:r>
          </a:p>
          <a:p>
            <a:r>
              <a:rPr lang="nl-NL" sz="2400" b="1" dirty="0">
                <a:solidFill>
                  <a:srgbClr val="002060"/>
                </a:solidFill>
                <a:cs typeface="Times New Roman" panose="02020603050405020304" pitchFamily="18" charset="0"/>
              </a:rPr>
              <a:t>      basisschool De </a:t>
            </a:r>
            <a:r>
              <a:rPr lang="nl-NL" sz="2400" b="1" dirty="0" err="1">
                <a:solidFill>
                  <a:srgbClr val="002060"/>
                </a:solidFill>
                <a:cs typeface="Times New Roman" panose="02020603050405020304" pitchFamily="18" charset="0"/>
              </a:rPr>
              <a:t>Kroevendonk</a:t>
            </a:r>
            <a:r>
              <a:rPr lang="nl-NL" sz="2400" b="1" dirty="0">
                <a:solidFill>
                  <a:srgbClr val="002060"/>
                </a:solidFill>
                <a:cs typeface="Times New Roman" panose="02020603050405020304" pitchFamily="18" charset="0"/>
              </a:rPr>
              <a:t>.</a:t>
            </a:r>
          </a:p>
          <a:p>
            <a:r>
              <a:rPr lang="nl-NL" sz="2400" b="1" dirty="0">
                <a:solidFill>
                  <a:schemeClr val="accent6"/>
                </a:solidFill>
                <a:cs typeface="Times New Roman" panose="02020603050405020304" pitchFamily="18" charset="0"/>
              </a:rPr>
              <a:t>5 – Joke Harlaar</a:t>
            </a:r>
            <a:r>
              <a:rPr lang="nl-NL" sz="2400" dirty="0">
                <a:solidFill>
                  <a:schemeClr val="accent6"/>
                </a:solidFill>
                <a:cs typeface="Times New Roman" panose="02020603050405020304" pitchFamily="18" charset="0"/>
              </a:rPr>
              <a:t>, </a:t>
            </a:r>
            <a:r>
              <a:rPr lang="nl-NL" sz="2400" dirty="0">
                <a:solidFill>
                  <a:srgbClr val="002060"/>
                </a:solidFill>
                <a:cs typeface="Times New Roman" panose="02020603050405020304" pitchFamily="18" charset="0"/>
              </a:rPr>
              <a:t>Consulent schoolmissers/thuiszitters en ib-er</a:t>
            </a:r>
          </a:p>
          <a:p>
            <a:r>
              <a:rPr lang="nl-NL" sz="2400" b="1" dirty="0">
                <a:solidFill>
                  <a:srgbClr val="002060"/>
                </a:solidFill>
                <a:cs typeface="Times New Roman" panose="02020603050405020304" pitchFamily="18" charset="0"/>
              </a:rPr>
              <a:t>      Wel in ontwikkeling. Creatief denken over oplossingen.</a:t>
            </a:r>
          </a:p>
        </p:txBody>
      </p:sp>
    </p:spTree>
    <p:extLst>
      <p:ext uri="{BB962C8B-B14F-4D97-AF65-F5344CB8AC3E}">
        <p14:creationId xmlns:p14="http://schemas.microsoft.com/office/powerpoint/2010/main" val="2498004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9626330F-F914-AFAF-DAA6-553EAE4112D9}"/>
              </a:ext>
            </a:extLst>
          </p:cNvPr>
          <p:cNvSpPr>
            <a:spLocks noGrp="1"/>
          </p:cNvSpPr>
          <p:nvPr>
            <p:ph type="dt" sz="half" idx="10"/>
          </p:nvPr>
        </p:nvSpPr>
        <p:spPr/>
        <p:txBody>
          <a:bodyPr/>
          <a:lstStyle/>
          <a:p>
            <a:pPr>
              <a:defRPr/>
            </a:pPr>
            <a:fld id="{2DC0BEB7-5346-7540-A88E-4A378BB8EBB4}" type="datetime1">
              <a:rPr lang="nl-NL" smtClean="0"/>
              <a:pPr>
                <a:defRPr/>
              </a:pPr>
              <a:t>06-02-2025</a:t>
            </a:fld>
            <a:endParaRPr lang="nl-NL" dirty="0"/>
          </a:p>
        </p:txBody>
      </p:sp>
      <p:sp>
        <p:nvSpPr>
          <p:cNvPr id="4" name="Tijdelijke aanduiding voor dianummer 3">
            <a:extLst>
              <a:ext uri="{FF2B5EF4-FFF2-40B4-BE49-F238E27FC236}">
                <a16:creationId xmlns:a16="http://schemas.microsoft.com/office/drawing/2014/main" id="{935E3FD2-0D68-7917-6B3D-F54C58A346F2}"/>
              </a:ext>
            </a:extLst>
          </p:cNvPr>
          <p:cNvSpPr>
            <a:spLocks noGrp="1"/>
          </p:cNvSpPr>
          <p:nvPr>
            <p:ph type="sldNum" sz="quarter" idx="11"/>
          </p:nvPr>
        </p:nvSpPr>
        <p:spPr/>
        <p:txBody>
          <a:bodyPr/>
          <a:lstStyle/>
          <a:p>
            <a:pPr>
              <a:defRPr/>
            </a:pPr>
            <a:fld id="{3ADAD931-229E-C148-AFD8-FFE49325E4A7}" type="slidenum">
              <a:rPr lang="nl-NL" smtClean="0"/>
              <a:pPr>
                <a:defRPr/>
              </a:pPr>
              <a:t>13</a:t>
            </a:fld>
            <a:endParaRPr lang="nl-NL" dirty="0"/>
          </a:p>
        </p:txBody>
      </p:sp>
      <p:pic>
        <p:nvPicPr>
          <p:cNvPr id="6" name="Afbeelding 5">
            <a:extLst>
              <a:ext uri="{FF2B5EF4-FFF2-40B4-BE49-F238E27FC236}">
                <a16:creationId xmlns:a16="http://schemas.microsoft.com/office/drawing/2014/main" id="{4000C7B2-CDDC-9D6D-6B2C-4A6A6E2708D7}"/>
              </a:ext>
            </a:extLst>
          </p:cNvPr>
          <p:cNvPicPr>
            <a:picLocks noChangeAspect="1"/>
          </p:cNvPicPr>
          <p:nvPr/>
        </p:nvPicPr>
        <p:blipFill>
          <a:blip r:embed="rId2"/>
          <a:stretch>
            <a:fillRect/>
          </a:stretch>
        </p:blipFill>
        <p:spPr>
          <a:xfrm>
            <a:off x="2547939" y="58509"/>
            <a:ext cx="6153150" cy="6810375"/>
          </a:xfrm>
          <a:prstGeom prst="rect">
            <a:avLst/>
          </a:prstGeom>
        </p:spPr>
      </p:pic>
    </p:spTree>
    <p:extLst>
      <p:ext uri="{BB962C8B-B14F-4D97-AF65-F5344CB8AC3E}">
        <p14:creationId xmlns:p14="http://schemas.microsoft.com/office/powerpoint/2010/main" val="2975910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29219" cy="4197095"/>
          </a:xfrm>
          <a:prstGeom prst="rect">
            <a:avLst/>
          </a:prstGeom>
        </p:spPr>
      </p:pic>
      <p:pic>
        <p:nvPicPr>
          <p:cNvPr id="3" name="object 3"/>
          <p:cNvPicPr/>
          <p:nvPr/>
        </p:nvPicPr>
        <p:blipFill>
          <a:blip r:embed="rId4" cstate="print"/>
          <a:stretch>
            <a:fillRect/>
          </a:stretch>
        </p:blipFill>
        <p:spPr>
          <a:xfrm>
            <a:off x="7653528" y="0"/>
            <a:ext cx="4538426" cy="3877055"/>
          </a:xfrm>
          <a:prstGeom prst="rect">
            <a:avLst/>
          </a:prstGeom>
        </p:spPr>
      </p:pic>
      <p:pic>
        <p:nvPicPr>
          <p:cNvPr id="4" name="object 4"/>
          <p:cNvPicPr/>
          <p:nvPr/>
        </p:nvPicPr>
        <p:blipFill>
          <a:blip r:embed="rId5" cstate="print"/>
          <a:stretch>
            <a:fillRect/>
          </a:stretch>
        </p:blipFill>
        <p:spPr>
          <a:xfrm>
            <a:off x="0" y="4315967"/>
            <a:ext cx="6836587" cy="2542032"/>
          </a:xfrm>
          <a:prstGeom prst="rect">
            <a:avLst/>
          </a:prstGeom>
        </p:spPr>
      </p:pic>
      <p:pic>
        <p:nvPicPr>
          <p:cNvPr id="6" name="object 7">
            <a:extLst>
              <a:ext uri="{FF2B5EF4-FFF2-40B4-BE49-F238E27FC236}">
                <a16:creationId xmlns:a16="http://schemas.microsoft.com/office/drawing/2014/main" id="{29CAB80C-29F3-83CE-0B1F-9A84A83B23E4}"/>
              </a:ext>
            </a:extLst>
          </p:cNvPr>
          <p:cNvPicPr/>
          <p:nvPr/>
        </p:nvPicPr>
        <p:blipFill>
          <a:blip r:embed="rId6" cstate="print"/>
          <a:stretch>
            <a:fillRect/>
          </a:stretch>
        </p:blipFill>
        <p:spPr>
          <a:xfrm>
            <a:off x="5816205" y="4197095"/>
            <a:ext cx="5968000" cy="90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800FC274-AD77-8DD9-F5A7-AB332DBF9719}"/>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C249D858-8CD8-B542-9807-4DED380477C6}" type="datetime1">
              <a:rPr lang="nl-NL" altLang="nl-NL" smtClean="0">
                <a:solidFill>
                  <a:schemeClr val="bg1"/>
                </a:solidFill>
              </a:rPr>
              <a:pPr fontAlgn="base">
                <a:spcBef>
                  <a:spcPct val="0"/>
                </a:spcBef>
                <a:spcAft>
                  <a:spcPct val="0"/>
                </a:spcAft>
              </a:pPr>
              <a:t>06-02-2025</a:t>
            </a:fld>
            <a:endParaRPr lang="nl-NL" altLang="nl-NL">
              <a:solidFill>
                <a:schemeClr val="bg1"/>
              </a:solidFill>
            </a:endParaRPr>
          </a:p>
        </p:txBody>
      </p:sp>
      <p:sp>
        <p:nvSpPr>
          <p:cNvPr id="12290" name="Tijdelijke aanduiding voor dianummer 3">
            <a:extLst>
              <a:ext uri="{FF2B5EF4-FFF2-40B4-BE49-F238E27FC236}">
                <a16:creationId xmlns:a16="http://schemas.microsoft.com/office/drawing/2014/main" id="{B6FC2DBE-39EF-2423-CC05-0A3ECA891DE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15</a:t>
            </a:fld>
            <a:endParaRPr lang="nl-NL" altLang="nl-NL">
              <a:solidFill>
                <a:schemeClr val="bg1"/>
              </a:solidFill>
            </a:endParaRPr>
          </a:p>
        </p:txBody>
      </p:sp>
      <p:pic>
        <p:nvPicPr>
          <p:cNvPr id="1026" name="Picture 2">
            <a:extLst>
              <a:ext uri="{FF2B5EF4-FFF2-40B4-BE49-F238E27FC236}">
                <a16:creationId xmlns:a16="http://schemas.microsoft.com/office/drawing/2014/main" id="{A47BB84A-D8EE-266E-F700-0ED8864EE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086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4FF4-4049-4CE0-E6C1-40B140FA97F1}"/>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D50F489-8BC3-9860-DE32-A21992B8B6D4}"/>
              </a:ext>
            </a:extLst>
          </p:cNvPr>
          <p:cNvSpPr>
            <a:spLocks noGrp="1"/>
          </p:cNvSpPr>
          <p:nvPr>
            <p:ph type="title"/>
          </p:nvPr>
        </p:nvSpPr>
        <p:spPr>
          <a:xfrm>
            <a:off x="236034" y="604625"/>
            <a:ext cx="10807261" cy="681695"/>
          </a:xfrm>
          <a:prstGeom prst="rect">
            <a:avLst/>
          </a:prstGeom>
        </p:spPr>
        <p:txBody>
          <a:bodyPr/>
          <a:lstStyle/>
          <a:p>
            <a:r>
              <a:rPr lang="nl-NL" dirty="0">
                <a:solidFill>
                  <a:srgbClr val="0070C0"/>
                </a:solidFill>
              </a:rPr>
              <a:t>    </a:t>
            </a:r>
            <a:r>
              <a:rPr lang="nl-NL" dirty="0">
                <a:solidFill>
                  <a:srgbClr val="002060"/>
                </a:solidFill>
              </a:rPr>
              <a:t>Programma</a:t>
            </a:r>
            <a:br>
              <a:rPr lang="nl-NL" dirty="0">
                <a:solidFill>
                  <a:srgbClr val="0070C0"/>
                </a:solidFill>
              </a:rPr>
            </a:br>
            <a:endParaRPr lang="nl-NL" dirty="0">
              <a:solidFill>
                <a:srgbClr val="0070C0"/>
              </a:solidFill>
            </a:endParaRPr>
          </a:p>
        </p:txBody>
      </p:sp>
      <p:sp>
        <p:nvSpPr>
          <p:cNvPr id="12289" name="Tijdelijke aanduiding voor datum 2">
            <a:extLst>
              <a:ext uri="{FF2B5EF4-FFF2-40B4-BE49-F238E27FC236}">
                <a16:creationId xmlns:a16="http://schemas.microsoft.com/office/drawing/2014/main" id="{FDFE4D16-1414-7B69-34A7-29BB0352B1A9}"/>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59B06A9C-BC4E-698D-108B-9B299DE17EE5}"/>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16</a:t>
            </a:fld>
            <a:endParaRPr lang="nl-NL" altLang="nl-NL">
              <a:solidFill>
                <a:schemeClr val="bg1"/>
              </a:solidFill>
            </a:endParaRPr>
          </a:p>
        </p:txBody>
      </p:sp>
      <p:sp>
        <p:nvSpPr>
          <p:cNvPr id="10" name="Tekstvak 9">
            <a:extLst>
              <a:ext uri="{FF2B5EF4-FFF2-40B4-BE49-F238E27FC236}">
                <a16:creationId xmlns:a16="http://schemas.microsoft.com/office/drawing/2014/main" id="{D8AAFFC7-B84B-CB83-5821-6370C552258D}"/>
              </a:ext>
            </a:extLst>
          </p:cNvPr>
          <p:cNvSpPr txBox="1"/>
          <p:nvPr/>
        </p:nvSpPr>
        <p:spPr>
          <a:xfrm>
            <a:off x="747132" y="1672683"/>
            <a:ext cx="11173522" cy="3785652"/>
          </a:xfrm>
          <a:prstGeom prst="rect">
            <a:avLst/>
          </a:prstGeom>
          <a:noFill/>
        </p:spPr>
        <p:txBody>
          <a:bodyPr wrap="square" rtlCol="0">
            <a:spAutoFit/>
          </a:bodyPr>
          <a:lstStyle/>
          <a:p>
            <a:r>
              <a:rPr lang="nl-NL" sz="2400" b="1" dirty="0">
                <a:solidFill>
                  <a:schemeClr val="accent6"/>
                </a:solidFill>
              </a:rPr>
              <a:t>12.00 uur </a:t>
            </a:r>
            <a:r>
              <a:rPr lang="nl-NL" sz="2400" b="1" dirty="0">
                <a:solidFill>
                  <a:srgbClr val="002060"/>
                </a:solidFill>
              </a:rPr>
              <a:t>Welkom</a:t>
            </a:r>
            <a:br>
              <a:rPr lang="nl-NL" sz="2400" b="1" dirty="0">
                <a:solidFill>
                  <a:schemeClr val="accent6"/>
                </a:solidFill>
              </a:rPr>
            </a:br>
            <a:r>
              <a:rPr lang="nl-NL" sz="2400" b="1" dirty="0">
                <a:solidFill>
                  <a:schemeClr val="accent6"/>
                </a:solidFill>
              </a:rPr>
              <a:t>12.10 uur </a:t>
            </a:r>
            <a:r>
              <a:rPr lang="nl-NL" sz="2400" b="1" dirty="0">
                <a:solidFill>
                  <a:srgbClr val="002060"/>
                </a:solidFill>
              </a:rPr>
              <a:t>Pedagogisch muurtje</a:t>
            </a:r>
          </a:p>
          <a:p>
            <a:r>
              <a:rPr lang="nl-NL" sz="2400" b="1" dirty="0">
                <a:solidFill>
                  <a:schemeClr val="accent6"/>
                </a:solidFill>
              </a:rPr>
              <a:t>12.40 uur </a:t>
            </a:r>
            <a:r>
              <a:rPr lang="nl-NL" sz="2400" b="1" dirty="0">
                <a:solidFill>
                  <a:srgbClr val="002060"/>
                </a:solidFill>
              </a:rPr>
              <a:t>Wrap up onderzoek door Esther Louwagie</a:t>
            </a:r>
          </a:p>
          <a:p>
            <a:r>
              <a:rPr lang="nl-NL" sz="2400" b="1" dirty="0">
                <a:solidFill>
                  <a:schemeClr val="accent6"/>
                </a:solidFill>
              </a:rPr>
              <a:t>13.00 uur </a:t>
            </a:r>
            <a:r>
              <a:rPr lang="nl-NL" sz="2400" b="1" dirty="0">
                <a:solidFill>
                  <a:srgbClr val="002060"/>
                </a:solidFill>
              </a:rPr>
              <a:t>Lunch</a:t>
            </a:r>
          </a:p>
          <a:p>
            <a:r>
              <a:rPr lang="nl-NL" sz="2400" b="1" dirty="0">
                <a:solidFill>
                  <a:schemeClr val="accent6"/>
                </a:solidFill>
              </a:rPr>
              <a:t>13.45 uur </a:t>
            </a:r>
            <a:r>
              <a:rPr lang="nl-NL" sz="2400" b="1" dirty="0">
                <a:solidFill>
                  <a:srgbClr val="002060"/>
                </a:solidFill>
              </a:rPr>
              <a:t>Inleiding gesprekstafels</a:t>
            </a:r>
          </a:p>
          <a:p>
            <a:r>
              <a:rPr lang="nl-NL" sz="2400" b="1" dirty="0">
                <a:solidFill>
                  <a:schemeClr val="accent6"/>
                </a:solidFill>
              </a:rPr>
              <a:t>14.00 uur </a:t>
            </a:r>
            <a:r>
              <a:rPr lang="nl-NL" sz="2400" b="1" dirty="0">
                <a:solidFill>
                  <a:srgbClr val="002060"/>
                </a:solidFill>
              </a:rPr>
              <a:t>3 rondes gesprekstafels </a:t>
            </a:r>
            <a:br>
              <a:rPr lang="nl-NL" sz="2400" b="1" dirty="0">
                <a:solidFill>
                  <a:srgbClr val="002060"/>
                </a:solidFill>
              </a:rPr>
            </a:br>
            <a:r>
              <a:rPr lang="nl-NL" sz="2400" b="1" dirty="0">
                <a:solidFill>
                  <a:srgbClr val="002060"/>
                </a:solidFill>
              </a:rPr>
              <a:t>                 </a:t>
            </a:r>
            <a:r>
              <a:rPr lang="nl-NL" sz="2400" dirty="0">
                <a:solidFill>
                  <a:srgbClr val="002060"/>
                </a:solidFill>
              </a:rPr>
              <a:t>(35 min met 5 minuten wisseltijd)</a:t>
            </a:r>
          </a:p>
          <a:p>
            <a:r>
              <a:rPr lang="nl-NL" sz="2400" b="1" dirty="0">
                <a:solidFill>
                  <a:schemeClr val="accent6"/>
                </a:solidFill>
              </a:rPr>
              <a:t>16.00 uur </a:t>
            </a:r>
            <a:r>
              <a:rPr lang="nl-NL" sz="2400" b="1" dirty="0">
                <a:solidFill>
                  <a:srgbClr val="002060"/>
                </a:solidFill>
              </a:rPr>
              <a:t>Afsluiting gesprekstafels + wrap up door Sofie</a:t>
            </a:r>
          </a:p>
          <a:p>
            <a:r>
              <a:rPr lang="nl-NL" sz="2400" b="1" dirty="0">
                <a:solidFill>
                  <a:schemeClr val="accent6"/>
                </a:solidFill>
              </a:rPr>
              <a:t>16.15 uur </a:t>
            </a:r>
            <a:r>
              <a:rPr lang="nl-NL" sz="2400" b="1" dirty="0">
                <a:solidFill>
                  <a:srgbClr val="002060"/>
                </a:solidFill>
              </a:rPr>
              <a:t>Speeddates</a:t>
            </a:r>
          </a:p>
          <a:p>
            <a:r>
              <a:rPr lang="nl-NL" sz="2400" b="1" dirty="0">
                <a:solidFill>
                  <a:schemeClr val="accent6"/>
                </a:solidFill>
              </a:rPr>
              <a:t>17.00 uur </a:t>
            </a:r>
            <a:r>
              <a:rPr lang="nl-NL" sz="2400" b="1" dirty="0">
                <a:solidFill>
                  <a:srgbClr val="002060"/>
                </a:solidFill>
              </a:rPr>
              <a:t>Einde programma</a:t>
            </a:r>
          </a:p>
        </p:txBody>
      </p:sp>
    </p:spTree>
    <p:extLst>
      <p:ext uri="{BB962C8B-B14F-4D97-AF65-F5344CB8AC3E}">
        <p14:creationId xmlns:p14="http://schemas.microsoft.com/office/powerpoint/2010/main" val="1173401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jdelijke aanduiding voor datum 1">
            <a:extLst>
              <a:ext uri="{FF2B5EF4-FFF2-40B4-BE49-F238E27FC236}">
                <a16:creationId xmlns:a16="http://schemas.microsoft.com/office/drawing/2014/main" id="{DA4AE899-32CC-8F32-D857-1662EC2283F4}"/>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04-02-2024</a:t>
            </a:r>
          </a:p>
        </p:txBody>
      </p:sp>
      <p:sp>
        <p:nvSpPr>
          <p:cNvPr id="10242" name="Tijdelijke aanduiding voor dianummer 2">
            <a:extLst>
              <a:ext uri="{FF2B5EF4-FFF2-40B4-BE49-F238E27FC236}">
                <a16:creationId xmlns:a16="http://schemas.microsoft.com/office/drawing/2014/main" id="{4B96DC97-BB9F-56BC-88F1-0D9EFC0CA6D2}"/>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D890AED5-7807-7A49-9D19-1768ADAF1EAC}" type="slidenum">
              <a:rPr lang="nl-NL" altLang="nl-NL" smtClean="0">
                <a:solidFill>
                  <a:schemeClr val="bg1"/>
                </a:solidFill>
              </a:rPr>
              <a:pPr fontAlgn="base">
                <a:spcBef>
                  <a:spcPct val="0"/>
                </a:spcBef>
                <a:spcAft>
                  <a:spcPct val="0"/>
                </a:spcAft>
              </a:pPr>
              <a:t>17</a:t>
            </a:fld>
            <a:endParaRPr lang="nl-NL" altLang="nl-NL">
              <a:solidFill>
                <a:schemeClr val="bg1"/>
              </a:solidFill>
            </a:endParaRPr>
          </a:p>
        </p:txBody>
      </p:sp>
      <p:sp>
        <p:nvSpPr>
          <p:cNvPr id="2" name="Tekstvak 1">
            <a:extLst>
              <a:ext uri="{FF2B5EF4-FFF2-40B4-BE49-F238E27FC236}">
                <a16:creationId xmlns:a16="http://schemas.microsoft.com/office/drawing/2014/main" id="{5BE5347E-75E9-5007-63A9-76D332FFEB62}"/>
              </a:ext>
            </a:extLst>
          </p:cNvPr>
          <p:cNvSpPr txBox="1"/>
          <p:nvPr/>
        </p:nvSpPr>
        <p:spPr>
          <a:xfrm>
            <a:off x="759685" y="212691"/>
            <a:ext cx="8626207" cy="646331"/>
          </a:xfrm>
          <a:prstGeom prst="rect">
            <a:avLst/>
          </a:prstGeom>
          <a:noFill/>
        </p:spPr>
        <p:txBody>
          <a:bodyPr wrap="square" rtlCol="0">
            <a:spAutoFit/>
          </a:bodyPr>
          <a:lstStyle/>
          <a:p>
            <a:r>
              <a:rPr lang="nl-NL" sz="3600" b="1" dirty="0">
                <a:solidFill>
                  <a:srgbClr val="002060"/>
                </a:solidFill>
              </a:rPr>
              <a:t>Pedagogisch muurtje</a:t>
            </a:r>
          </a:p>
        </p:txBody>
      </p:sp>
      <p:graphicFrame>
        <p:nvGraphicFramePr>
          <p:cNvPr id="9" name="Tabel 8">
            <a:extLst>
              <a:ext uri="{FF2B5EF4-FFF2-40B4-BE49-F238E27FC236}">
                <a16:creationId xmlns:a16="http://schemas.microsoft.com/office/drawing/2014/main" id="{87D29C78-C1D9-AE1F-4AD4-F004BC3E3181}"/>
              </a:ext>
            </a:extLst>
          </p:cNvPr>
          <p:cNvGraphicFramePr>
            <a:graphicFrameLocks noGrp="1"/>
          </p:cNvGraphicFramePr>
          <p:nvPr>
            <p:extLst>
              <p:ext uri="{D42A27DB-BD31-4B8C-83A1-F6EECF244321}">
                <p14:modId xmlns:p14="http://schemas.microsoft.com/office/powerpoint/2010/main" val="2679056830"/>
              </p:ext>
            </p:extLst>
          </p:nvPr>
        </p:nvGraphicFramePr>
        <p:xfrm>
          <a:off x="759685" y="937129"/>
          <a:ext cx="8220118" cy="5452251"/>
        </p:xfrm>
        <a:graphic>
          <a:graphicData uri="http://schemas.openxmlformats.org/drawingml/2006/table">
            <a:tbl>
              <a:tblPr/>
              <a:tblGrid>
                <a:gridCol w="1643845">
                  <a:extLst>
                    <a:ext uri="{9D8B030D-6E8A-4147-A177-3AD203B41FA5}">
                      <a16:colId xmlns:a16="http://schemas.microsoft.com/office/drawing/2014/main" val="59040728"/>
                    </a:ext>
                  </a:extLst>
                </a:gridCol>
                <a:gridCol w="1644738">
                  <a:extLst>
                    <a:ext uri="{9D8B030D-6E8A-4147-A177-3AD203B41FA5}">
                      <a16:colId xmlns:a16="http://schemas.microsoft.com/office/drawing/2014/main" val="3776587448"/>
                    </a:ext>
                  </a:extLst>
                </a:gridCol>
                <a:gridCol w="1642952">
                  <a:extLst>
                    <a:ext uri="{9D8B030D-6E8A-4147-A177-3AD203B41FA5}">
                      <a16:colId xmlns:a16="http://schemas.microsoft.com/office/drawing/2014/main" val="2270730626"/>
                    </a:ext>
                  </a:extLst>
                </a:gridCol>
                <a:gridCol w="1643845">
                  <a:extLst>
                    <a:ext uri="{9D8B030D-6E8A-4147-A177-3AD203B41FA5}">
                      <a16:colId xmlns:a16="http://schemas.microsoft.com/office/drawing/2014/main" val="1155171817"/>
                    </a:ext>
                  </a:extLst>
                </a:gridCol>
                <a:gridCol w="1644738">
                  <a:extLst>
                    <a:ext uri="{9D8B030D-6E8A-4147-A177-3AD203B41FA5}">
                      <a16:colId xmlns:a16="http://schemas.microsoft.com/office/drawing/2014/main" val="715961500"/>
                    </a:ext>
                  </a:extLst>
                </a:gridCol>
              </a:tblGrid>
              <a:tr h="840231">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Ontwikkeling/</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ontplooiing</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Plezier/humor</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Discipline</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Vertrouwen</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Uitdaging</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456094429"/>
                  </a:ext>
                </a:extLst>
              </a:tr>
              <a:tr h="966355">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Openheid/</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eerlijkheid</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Optimisme/</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err="1">
                          <a:solidFill>
                            <a:srgbClr val="002060"/>
                          </a:solidFill>
                          <a:effectLst/>
                          <a:latin typeface="Calibri Light" panose="020F0302020204030204" pitchFamily="34" charset="0"/>
                          <a:ea typeface="Calibri" panose="020F0502020204030204" pitchFamily="34" charset="0"/>
                          <a:cs typeface="Arial" panose="020B0604020202020204" pitchFamily="34" charset="0"/>
                        </a:rPr>
                        <a:t>positiviteit</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err="1">
                          <a:solidFill>
                            <a:srgbClr val="002060"/>
                          </a:solidFill>
                          <a:effectLst/>
                          <a:latin typeface="Calibri Light" panose="020F0302020204030204" pitchFamily="34" charset="0"/>
                          <a:ea typeface="Calibri" panose="020F0502020204030204" pitchFamily="34" charset="0"/>
                          <a:cs typeface="Arial" panose="020B0604020202020204" pitchFamily="34" charset="0"/>
                        </a:rPr>
                        <a:t>Recht-vaardigheid</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Relatie</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88A"/>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Diversiteit</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BACC6"/>
                    </a:solidFill>
                  </a:tcPr>
                </a:tc>
                <a:extLst>
                  <a:ext uri="{0D108BD9-81ED-4DB2-BD59-A6C34878D82A}">
                    <a16:rowId xmlns:a16="http://schemas.microsoft.com/office/drawing/2014/main" val="2009526034"/>
                  </a:ext>
                </a:extLst>
              </a:tr>
              <a:tr h="966355">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Creativiteit</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Respect</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Religie/</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spiritualiteit</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err="1">
                          <a:solidFill>
                            <a:srgbClr val="002060"/>
                          </a:solidFill>
                          <a:effectLst/>
                          <a:latin typeface="Calibri Light" panose="020F0302020204030204" pitchFamily="34" charset="0"/>
                          <a:ea typeface="Calibri" panose="020F0502020204030204" pitchFamily="34" charset="0"/>
                          <a:cs typeface="Arial" panose="020B0604020202020204" pitchFamily="34" charset="0"/>
                        </a:rPr>
                        <a:t>Gelijk-waardigheid</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Zorgzaamheid</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731501600"/>
                  </a:ext>
                </a:extLst>
              </a:tr>
              <a:tr h="966355">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Flexibiliteit</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E53C"/>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Wijsheid</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a:solidFill>
                            <a:srgbClr val="002060"/>
                          </a:solidFill>
                          <a:effectLst/>
                          <a:latin typeface="Calibri Light" panose="020F0302020204030204" pitchFamily="34" charset="0"/>
                          <a:ea typeface="Calibri" panose="020F0502020204030204" pitchFamily="34" charset="0"/>
                          <a:cs typeface="Arial" panose="020B0604020202020204" pitchFamily="34" charset="0"/>
                        </a:rPr>
                        <a:t>Ontspanning</a:t>
                      </a:r>
                      <a:endParaRPr lang="nl-NL"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Toewijding</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 </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800" b="1" dirty="0">
                          <a:solidFill>
                            <a:srgbClr val="002060"/>
                          </a:solidFill>
                          <a:effectLst/>
                          <a:latin typeface="Calibri Light" panose="020F0302020204030204" pitchFamily="34" charset="0"/>
                          <a:ea typeface="Calibri" panose="020F0502020204030204" pitchFamily="34" charset="0"/>
                          <a:cs typeface="Arial" panose="020B0604020202020204" pitchFamily="34" charset="0"/>
                        </a:rPr>
                        <a:t>Veiligheid</a:t>
                      </a:r>
                      <a:endParaRPr lang="nl-NL"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1747325411"/>
                  </a:ext>
                </a:extLst>
              </a:tr>
              <a:tr h="966355">
                <a:tc>
                  <a:txBody>
                    <a:bodyPr/>
                    <a:lstStyle/>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a:effectLst/>
                          <a:latin typeface="Calibri Light" panose="020F0302020204030204" pitchFamily="34" charset="0"/>
                          <a:ea typeface="Calibri" panose="020F0502020204030204" pitchFamily="34" charset="0"/>
                          <a:cs typeface="Arial" panose="020B0604020202020204" pitchFamily="34" charset="0"/>
                        </a:rPr>
                        <a:t> </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1000"/>
                        </a:spcAft>
                      </a:pPr>
                      <a:r>
                        <a:rPr lang="nl-NL" sz="1200" b="1" dirty="0">
                          <a:effectLst/>
                          <a:latin typeface="Calibri Light" panose="020F0302020204030204" pitchFamily="34" charset="0"/>
                          <a:ea typeface="Calibri" panose="020F0502020204030204" pitchFamily="34" charset="0"/>
                          <a:cs typeface="Arial" panose="020B0604020202020204" pitchFamily="34"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dirty="0">
                          <a:effectLst/>
                          <a:latin typeface="Calibri Light" panose="020F0302020204030204" pitchFamily="34" charset="0"/>
                          <a:ea typeface="Calibri" panose="020F0502020204030204" pitchFamily="34" charset="0"/>
                          <a:cs typeface="Arial" panose="020B0604020202020204" pitchFamily="34"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000"/>
                        </a:spcAft>
                      </a:pPr>
                      <a:r>
                        <a:rPr lang="nl-NL" sz="1200" b="1" dirty="0">
                          <a:effectLst/>
                          <a:latin typeface="Calibri Light" panose="020F0302020204030204" pitchFamily="34" charset="0"/>
                          <a:ea typeface="Calibri" panose="020F0502020204030204" pitchFamily="34" charset="0"/>
                          <a:cs typeface="Arial" panose="020B0604020202020204" pitchFamily="34" charset="0"/>
                        </a:rPr>
                        <a: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1380465"/>
                  </a:ext>
                </a:extLst>
              </a:tr>
            </a:tbl>
          </a:graphicData>
        </a:graphic>
      </p:graphicFrame>
      <p:pic>
        <p:nvPicPr>
          <p:cNvPr id="2050" name="Picture 2" descr="Afbeeldingsresultaat voor quote over samenwerken | Onderwijs citaten ...">
            <a:extLst>
              <a:ext uri="{FF2B5EF4-FFF2-40B4-BE49-F238E27FC236}">
                <a16:creationId xmlns:a16="http://schemas.microsoft.com/office/drawing/2014/main" id="{CEB27F08-A72B-6E54-D623-794C38A79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106" r="-2" b="-2"/>
          <a:stretch/>
        </p:blipFill>
        <p:spPr bwMode="auto">
          <a:xfrm>
            <a:off x="9118506" y="2671009"/>
            <a:ext cx="2972267" cy="2553021"/>
          </a:xfrm>
          <a:prstGeom prst="rect">
            <a:avLst/>
          </a:prstGeom>
          <a:solidFill>
            <a:srgbClr val="FFFFFF"/>
          </a:solid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BDAD1-8622-6C43-406A-F65FB78BC8FB}"/>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EC753D92-1FB0-8442-B484-27CA5FEF770E}"/>
              </a:ext>
            </a:extLst>
          </p:cNvPr>
          <p:cNvSpPr>
            <a:spLocks noGrp="1"/>
          </p:cNvSpPr>
          <p:nvPr>
            <p:ph type="title"/>
          </p:nvPr>
        </p:nvSpPr>
        <p:spPr>
          <a:xfrm>
            <a:off x="236034" y="604625"/>
            <a:ext cx="10807261" cy="681695"/>
          </a:xfrm>
          <a:prstGeom prst="rect">
            <a:avLst/>
          </a:prstGeom>
        </p:spPr>
        <p:txBody>
          <a:bodyPr/>
          <a:lstStyle/>
          <a:p>
            <a:r>
              <a:rPr lang="nl-NL" dirty="0">
                <a:solidFill>
                  <a:srgbClr val="0070C0"/>
                </a:solidFill>
              </a:rPr>
              <a:t>    </a:t>
            </a:r>
            <a:r>
              <a:rPr lang="nl-NL" dirty="0">
                <a:solidFill>
                  <a:srgbClr val="002060"/>
                </a:solidFill>
              </a:rPr>
              <a:t>Programma</a:t>
            </a:r>
            <a:br>
              <a:rPr lang="nl-NL" dirty="0">
                <a:solidFill>
                  <a:srgbClr val="0070C0"/>
                </a:solidFill>
              </a:rPr>
            </a:br>
            <a:endParaRPr lang="nl-NL" dirty="0">
              <a:solidFill>
                <a:srgbClr val="0070C0"/>
              </a:solidFill>
            </a:endParaRPr>
          </a:p>
        </p:txBody>
      </p:sp>
      <p:sp>
        <p:nvSpPr>
          <p:cNvPr id="12289" name="Tijdelijke aanduiding voor datum 2">
            <a:extLst>
              <a:ext uri="{FF2B5EF4-FFF2-40B4-BE49-F238E27FC236}">
                <a16:creationId xmlns:a16="http://schemas.microsoft.com/office/drawing/2014/main" id="{8647764C-0406-0B3C-F895-005301A46E1F}"/>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92D8DD1A-120B-AB70-FFC1-5268C993FBC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18</a:t>
            </a:fld>
            <a:endParaRPr lang="nl-NL" altLang="nl-NL">
              <a:solidFill>
                <a:schemeClr val="bg1"/>
              </a:solidFill>
            </a:endParaRPr>
          </a:p>
        </p:txBody>
      </p:sp>
      <p:sp>
        <p:nvSpPr>
          <p:cNvPr id="10" name="Tekstvak 9">
            <a:extLst>
              <a:ext uri="{FF2B5EF4-FFF2-40B4-BE49-F238E27FC236}">
                <a16:creationId xmlns:a16="http://schemas.microsoft.com/office/drawing/2014/main" id="{2C6ACD85-5C9B-31A1-8A36-346D7A88B0ED}"/>
              </a:ext>
            </a:extLst>
          </p:cNvPr>
          <p:cNvSpPr txBox="1"/>
          <p:nvPr/>
        </p:nvSpPr>
        <p:spPr>
          <a:xfrm>
            <a:off x="747132" y="1672683"/>
            <a:ext cx="11173522" cy="3785652"/>
          </a:xfrm>
          <a:prstGeom prst="rect">
            <a:avLst/>
          </a:prstGeom>
          <a:noFill/>
        </p:spPr>
        <p:txBody>
          <a:bodyPr wrap="square" rtlCol="0">
            <a:spAutoFit/>
          </a:bodyPr>
          <a:lstStyle/>
          <a:p>
            <a:r>
              <a:rPr lang="nl-NL" sz="2400" b="1" dirty="0">
                <a:solidFill>
                  <a:schemeClr val="accent6"/>
                </a:solidFill>
              </a:rPr>
              <a:t>12.00 uur </a:t>
            </a:r>
            <a:r>
              <a:rPr lang="nl-NL" sz="2400" b="1" dirty="0">
                <a:solidFill>
                  <a:srgbClr val="002060"/>
                </a:solidFill>
              </a:rPr>
              <a:t>Welkom</a:t>
            </a:r>
            <a:br>
              <a:rPr lang="nl-NL" sz="2400" b="1" dirty="0">
                <a:solidFill>
                  <a:schemeClr val="accent6"/>
                </a:solidFill>
              </a:rPr>
            </a:br>
            <a:r>
              <a:rPr lang="nl-NL" sz="2400" b="1" dirty="0">
                <a:solidFill>
                  <a:schemeClr val="accent6"/>
                </a:solidFill>
              </a:rPr>
              <a:t>12.10 uur </a:t>
            </a:r>
            <a:r>
              <a:rPr lang="nl-NL" sz="2400" b="1" dirty="0">
                <a:solidFill>
                  <a:srgbClr val="002060"/>
                </a:solidFill>
              </a:rPr>
              <a:t>Pedagogisch muurtje</a:t>
            </a:r>
          </a:p>
          <a:p>
            <a:r>
              <a:rPr lang="nl-NL" sz="2400" b="1" dirty="0">
                <a:solidFill>
                  <a:schemeClr val="accent6"/>
                </a:solidFill>
              </a:rPr>
              <a:t>12.40 uur </a:t>
            </a:r>
            <a:r>
              <a:rPr lang="nl-NL" sz="2400" b="1" dirty="0">
                <a:solidFill>
                  <a:srgbClr val="002060"/>
                </a:solidFill>
              </a:rPr>
              <a:t>Wrap up onderzoek door Esther Louwagie</a:t>
            </a:r>
          </a:p>
          <a:p>
            <a:r>
              <a:rPr lang="nl-NL" sz="2400" b="1" dirty="0">
                <a:solidFill>
                  <a:schemeClr val="accent6"/>
                </a:solidFill>
              </a:rPr>
              <a:t>13.00 uur </a:t>
            </a:r>
            <a:r>
              <a:rPr lang="nl-NL" sz="2400" b="1" dirty="0">
                <a:solidFill>
                  <a:srgbClr val="002060"/>
                </a:solidFill>
              </a:rPr>
              <a:t>Lunch</a:t>
            </a:r>
          </a:p>
          <a:p>
            <a:r>
              <a:rPr lang="nl-NL" sz="2400" b="1" dirty="0">
                <a:solidFill>
                  <a:schemeClr val="accent6"/>
                </a:solidFill>
              </a:rPr>
              <a:t>13.45 uur </a:t>
            </a:r>
            <a:r>
              <a:rPr lang="nl-NL" sz="2400" b="1" dirty="0">
                <a:solidFill>
                  <a:srgbClr val="002060"/>
                </a:solidFill>
              </a:rPr>
              <a:t>Inleiding gesprekstafels</a:t>
            </a:r>
          </a:p>
          <a:p>
            <a:r>
              <a:rPr lang="nl-NL" sz="2400" b="1" dirty="0">
                <a:solidFill>
                  <a:schemeClr val="accent6"/>
                </a:solidFill>
              </a:rPr>
              <a:t>14.00 uur </a:t>
            </a:r>
            <a:r>
              <a:rPr lang="nl-NL" sz="2400" b="1" dirty="0">
                <a:solidFill>
                  <a:srgbClr val="002060"/>
                </a:solidFill>
              </a:rPr>
              <a:t>3 rondes gesprekstafels </a:t>
            </a:r>
            <a:br>
              <a:rPr lang="nl-NL" sz="2400" b="1" dirty="0">
                <a:solidFill>
                  <a:srgbClr val="002060"/>
                </a:solidFill>
              </a:rPr>
            </a:br>
            <a:r>
              <a:rPr lang="nl-NL" sz="2400" b="1" dirty="0">
                <a:solidFill>
                  <a:srgbClr val="002060"/>
                </a:solidFill>
              </a:rPr>
              <a:t>                 </a:t>
            </a:r>
            <a:r>
              <a:rPr lang="nl-NL" sz="2400" dirty="0">
                <a:solidFill>
                  <a:srgbClr val="002060"/>
                </a:solidFill>
              </a:rPr>
              <a:t>(35 min met 5 minuten wisseltijd)</a:t>
            </a:r>
          </a:p>
          <a:p>
            <a:r>
              <a:rPr lang="nl-NL" sz="2400" b="1" dirty="0">
                <a:solidFill>
                  <a:schemeClr val="accent6"/>
                </a:solidFill>
              </a:rPr>
              <a:t>16.00 uur </a:t>
            </a:r>
            <a:r>
              <a:rPr lang="nl-NL" sz="2400" b="1" dirty="0">
                <a:solidFill>
                  <a:srgbClr val="002060"/>
                </a:solidFill>
              </a:rPr>
              <a:t>Afsluiting gesprekstafels + wrap up door Sofie</a:t>
            </a:r>
          </a:p>
          <a:p>
            <a:r>
              <a:rPr lang="nl-NL" sz="2400" b="1" dirty="0">
                <a:solidFill>
                  <a:schemeClr val="accent6"/>
                </a:solidFill>
              </a:rPr>
              <a:t>16.15 uur </a:t>
            </a:r>
            <a:r>
              <a:rPr lang="nl-NL" sz="2400" b="1" dirty="0">
                <a:solidFill>
                  <a:srgbClr val="002060"/>
                </a:solidFill>
              </a:rPr>
              <a:t>Speeddates</a:t>
            </a:r>
          </a:p>
          <a:p>
            <a:r>
              <a:rPr lang="nl-NL" sz="2400" b="1" dirty="0">
                <a:solidFill>
                  <a:schemeClr val="accent6"/>
                </a:solidFill>
              </a:rPr>
              <a:t>17.00 uur </a:t>
            </a:r>
            <a:r>
              <a:rPr lang="nl-NL" sz="2400" b="1" dirty="0">
                <a:solidFill>
                  <a:srgbClr val="002060"/>
                </a:solidFill>
              </a:rPr>
              <a:t>Einde programma</a:t>
            </a:r>
          </a:p>
        </p:txBody>
      </p:sp>
    </p:spTree>
    <p:extLst>
      <p:ext uri="{BB962C8B-B14F-4D97-AF65-F5344CB8AC3E}">
        <p14:creationId xmlns:p14="http://schemas.microsoft.com/office/powerpoint/2010/main" val="2485172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BCDC5"/>
        </a:solidFill>
        <a:effectLst/>
      </p:bgPr>
    </p:bg>
    <p:spTree>
      <p:nvGrpSpPr>
        <p:cNvPr id="1" name=""/>
        <p:cNvGrpSpPr/>
        <p:nvPr/>
      </p:nvGrpSpPr>
      <p:grpSpPr>
        <a:xfrm>
          <a:off x="0" y="0"/>
          <a:ext cx="0" cy="0"/>
          <a:chOff x="0" y="0"/>
          <a:chExt cx="0" cy="0"/>
        </a:xfrm>
      </p:grpSpPr>
      <p:sp>
        <p:nvSpPr>
          <p:cNvPr id="2" name="Freeform 2"/>
          <p:cNvSpPr/>
          <p:nvPr/>
        </p:nvSpPr>
        <p:spPr>
          <a:xfrm>
            <a:off x="4277266" y="-2904127"/>
            <a:ext cx="10886723" cy="6110173"/>
          </a:xfrm>
          <a:custGeom>
            <a:avLst/>
            <a:gdLst/>
            <a:ahLst/>
            <a:cxnLst/>
            <a:rect l="l" t="t" r="r" b="b"/>
            <a:pathLst>
              <a:path w="16330085" h="9165260">
                <a:moveTo>
                  <a:pt x="0" y="0"/>
                </a:moveTo>
                <a:lnTo>
                  <a:pt x="16330085" y="0"/>
                </a:lnTo>
                <a:lnTo>
                  <a:pt x="16330085" y="9165260"/>
                </a:lnTo>
                <a:lnTo>
                  <a:pt x="0" y="9165260"/>
                </a:lnTo>
                <a:lnTo>
                  <a:pt x="0" y="0"/>
                </a:lnTo>
                <a:close/>
              </a:path>
            </a:pathLst>
          </a:custGeom>
          <a:blipFill>
            <a:blip r:embed="rId3">
              <a:alphaModFix amt="19999"/>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Freeform 3"/>
          <p:cNvSpPr/>
          <p:nvPr/>
        </p:nvSpPr>
        <p:spPr>
          <a:xfrm>
            <a:off x="6096000" y="596339"/>
            <a:ext cx="5819556" cy="5801415"/>
          </a:xfrm>
          <a:custGeom>
            <a:avLst/>
            <a:gdLst/>
            <a:ahLst/>
            <a:cxnLst/>
            <a:rect l="l" t="t" r="r" b="b"/>
            <a:pathLst>
              <a:path w="8729334" h="8702123">
                <a:moveTo>
                  <a:pt x="0" y="0"/>
                </a:moveTo>
                <a:lnTo>
                  <a:pt x="8729334" y="0"/>
                </a:lnTo>
                <a:lnTo>
                  <a:pt x="8729334" y="8702123"/>
                </a:lnTo>
                <a:lnTo>
                  <a:pt x="0" y="8702123"/>
                </a:lnTo>
                <a:lnTo>
                  <a:pt x="0" y="0"/>
                </a:lnTo>
                <a:close/>
              </a:path>
            </a:pathLst>
          </a:custGeom>
          <a:blipFill>
            <a:blip r:embed="rId4"/>
            <a:stretch>
              <a:fillRect l="-7123" t="-7779" r="-7710" b="-741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7125593" y="3861021"/>
            <a:ext cx="366065" cy="358743"/>
          </a:xfrm>
          <a:custGeom>
            <a:avLst/>
            <a:gdLst/>
            <a:ahLst/>
            <a:cxnLst/>
            <a:rect l="l" t="t" r="r" b="b"/>
            <a:pathLst>
              <a:path w="549097" h="538115">
                <a:moveTo>
                  <a:pt x="0" y="0"/>
                </a:moveTo>
                <a:lnTo>
                  <a:pt x="549097" y="0"/>
                </a:lnTo>
                <a:lnTo>
                  <a:pt x="549097" y="538114"/>
                </a:lnTo>
                <a:lnTo>
                  <a:pt x="0" y="538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Freeform 5"/>
          <p:cNvSpPr/>
          <p:nvPr/>
        </p:nvSpPr>
        <p:spPr>
          <a:xfrm>
            <a:off x="8822746" y="1767031"/>
            <a:ext cx="366065" cy="358743"/>
          </a:xfrm>
          <a:custGeom>
            <a:avLst/>
            <a:gdLst/>
            <a:ahLst/>
            <a:cxnLst/>
            <a:rect l="l" t="t" r="r" b="b"/>
            <a:pathLst>
              <a:path w="549097" h="538115">
                <a:moveTo>
                  <a:pt x="0" y="0"/>
                </a:moveTo>
                <a:lnTo>
                  <a:pt x="549097" y="0"/>
                </a:lnTo>
                <a:lnTo>
                  <a:pt x="549097" y="538115"/>
                </a:lnTo>
                <a:lnTo>
                  <a:pt x="0" y="5381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6" name="Freeform 6"/>
          <p:cNvSpPr/>
          <p:nvPr/>
        </p:nvSpPr>
        <p:spPr>
          <a:xfrm rot="-8624436">
            <a:off x="7378014" y="1560097"/>
            <a:ext cx="735306" cy="2306841"/>
          </a:xfrm>
          <a:custGeom>
            <a:avLst/>
            <a:gdLst/>
            <a:ahLst/>
            <a:cxnLst/>
            <a:rect l="l" t="t" r="r" b="b"/>
            <a:pathLst>
              <a:path w="1102959" h="3460262">
                <a:moveTo>
                  <a:pt x="0" y="0"/>
                </a:moveTo>
                <a:lnTo>
                  <a:pt x="1102958" y="0"/>
                </a:lnTo>
                <a:lnTo>
                  <a:pt x="1102958" y="3460262"/>
                </a:lnTo>
                <a:lnTo>
                  <a:pt x="0" y="34602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7" name="TextBox 7"/>
          <p:cNvSpPr txBox="1"/>
          <p:nvPr/>
        </p:nvSpPr>
        <p:spPr>
          <a:xfrm>
            <a:off x="685800" y="2849347"/>
            <a:ext cx="5187809" cy="1320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00"/>
              </a:lnSpc>
            </a:pPr>
            <a:r>
              <a:rPr lang="en-US" sz="4334" spc="-87">
                <a:solidFill>
                  <a:srgbClr val="FDF9F5"/>
                </a:solidFill>
                <a:latin typeface="Helvetica World"/>
                <a:ea typeface="Helvetica World"/>
                <a:cs typeface="Helvetica World"/>
                <a:sym typeface="Helvetica World"/>
              </a:rPr>
              <a:t>Wie? Wat? </a:t>
            </a:r>
          </a:p>
          <a:p>
            <a:pPr algn="ctr">
              <a:lnSpc>
                <a:spcPts val="5200"/>
              </a:lnSpc>
            </a:pPr>
            <a:r>
              <a:rPr lang="en-US" sz="4334" spc="-87">
                <a:solidFill>
                  <a:srgbClr val="FDF9F5"/>
                </a:solidFill>
                <a:latin typeface="Helvetica World"/>
                <a:ea typeface="Helvetica World"/>
                <a:cs typeface="Helvetica World"/>
                <a:sym typeface="Helvetica World"/>
              </a:rPr>
              <a:t>Waar? </a:t>
            </a:r>
          </a:p>
        </p:txBody>
      </p:sp>
    </p:spTree>
    <p:extLst>
      <p:ext uri="{BB962C8B-B14F-4D97-AF65-F5344CB8AC3E}">
        <p14:creationId xmlns:p14="http://schemas.microsoft.com/office/powerpoint/2010/main" val="559957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0AEEC-919C-7745-C3D5-4F50E67456D2}"/>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E419AAC4-6F32-560C-3428-893C280708F2}"/>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C249D858-8CD8-B542-9807-4DED380477C6}" type="datetime1">
              <a:rPr lang="nl-NL" altLang="nl-NL" smtClean="0">
                <a:solidFill>
                  <a:schemeClr val="bg1"/>
                </a:solidFill>
              </a:rPr>
              <a:pPr fontAlgn="base">
                <a:spcBef>
                  <a:spcPct val="0"/>
                </a:spcBef>
                <a:spcAft>
                  <a:spcPct val="0"/>
                </a:spcAft>
              </a:pPr>
              <a:t>06-02-2025</a:t>
            </a:fld>
            <a:endParaRPr lang="nl-NL" altLang="nl-NL">
              <a:solidFill>
                <a:schemeClr val="bg1"/>
              </a:solidFill>
            </a:endParaRPr>
          </a:p>
        </p:txBody>
      </p:sp>
      <p:sp>
        <p:nvSpPr>
          <p:cNvPr id="12290" name="Tijdelijke aanduiding voor dianummer 3">
            <a:extLst>
              <a:ext uri="{FF2B5EF4-FFF2-40B4-BE49-F238E27FC236}">
                <a16:creationId xmlns:a16="http://schemas.microsoft.com/office/drawing/2014/main" id="{444A2438-09E7-BC56-DE76-3418963E689B}"/>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2</a:t>
            </a:fld>
            <a:endParaRPr lang="nl-NL" altLang="nl-NL">
              <a:solidFill>
                <a:schemeClr val="bg1"/>
              </a:solidFill>
            </a:endParaRPr>
          </a:p>
        </p:txBody>
      </p:sp>
      <p:sp>
        <p:nvSpPr>
          <p:cNvPr id="2" name="Tekstvak 1">
            <a:extLst>
              <a:ext uri="{FF2B5EF4-FFF2-40B4-BE49-F238E27FC236}">
                <a16:creationId xmlns:a16="http://schemas.microsoft.com/office/drawing/2014/main" id="{C10CF4AF-959F-39FA-19ED-280D8D7EB9DC}"/>
              </a:ext>
            </a:extLst>
          </p:cNvPr>
          <p:cNvSpPr txBox="1"/>
          <p:nvPr/>
        </p:nvSpPr>
        <p:spPr>
          <a:xfrm>
            <a:off x="678426" y="570271"/>
            <a:ext cx="9837174" cy="461665"/>
          </a:xfrm>
          <a:prstGeom prst="rect">
            <a:avLst/>
          </a:prstGeom>
          <a:noFill/>
        </p:spPr>
        <p:txBody>
          <a:bodyPr wrap="square">
            <a:spAutoFit/>
          </a:bodyPr>
          <a:lstStyle/>
          <a:p>
            <a:r>
              <a:rPr lang="nl-NL" sz="2400" b="1" dirty="0">
                <a:solidFill>
                  <a:schemeClr val="accent1"/>
                </a:solidFill>
              </a:rPr>
              <a:t>Samenwerkingsverband Kop van Noord Holland</a:t>
            </a:r>
            <a:endParaRPr lang="nl-NL" sz="2400" dirty="0">
              <a:solidFill>
                <a:schemeClr val="accent1"/>
              </a:solidFill>
            </a:endParaRPr>
          </a:p>
        </p:txBody>
      </p:sp>
      <p:pic>
        <p:nvPicPr>
          <p:cNvPr id="5" name="Afbeelding 4">
            <a:extLst>
              <a:ext uri="{FF2B5EF4-FFF2-40B4-BE49-F238E27FC236}">
                <a16:creationId xmlns:a16="http://schemas.microsoft.com/office/drawing/2014/main" id="{C82C7DB5-5437-5402-556D-50EA124456D9}"/>
              </a:ext>
            </a:extLst>
          </p:cNvPr>
          <p:cNvPicPr>
            <a:picLocks noChangeAspect="1"/>
          </p:cNvPicPr>
          <p:nvPr/>
        </p:nvPicPr>
        <p:blipFill>
          <a:blip r:embed="rId2"/>
          <a:stretch>
            <a:fillRect/>
          </a:stretch>
        </p:blipFill>
        <p:spPr>
          <a:xfrm>
            <a:off x="6866022" y="1504870"/>
            <a:ext cx="4273820" cy="4401715"/>
          </a:xfrm>
          <a:prstGeom prst="rect">
            <a:avLst/>
          </a:prstGeom>
        </p:spPr>
      </p:pic>
      <p:sp>
        <p:nvSpPr>
          <p:cNvPr id="7" name="Tekstvak 6">
            <a:extLst>
              <a:ext uri="{FF2B5EF4-FFF2-40B4-BE49-F238E27FC236}">
                <a16:creationId xmlns:a16="http://schemas.microsoft.com/office/drawing/2014/main" id="{F91AEE75-7C78-81CC-764F-6AF9A12D60F6}"/>
              </a:ext>
            </a:extLst>
          </p:cNvPr>
          <p:cNvSpPr txBox="1"/>
          <p:nvPr/>
        </p:nvSpPr>
        <p:spPr>
          <a:xfrm>
            <a:off x="665355" y="2972723"/>
            <a:ext cx="6806255" cy="2585323"/>
          </a:xfrm>
          <a:prstGeom prst="rect">
            <a:avLst/>
          </a:prstGeom>
          <a:noFill/>
        </p:spPr>
        <p:txBody>
          <a:bodyPr wrap="square">
            <a:spAutoFit/>
          </a:bodyPr>
          <a:lstStyle/>
          <a:p>
            <a:pPr marL="285750" indent="-285750">
              <a:buFontTx/>
              <a:buChar char="-"/>
            </a:pPr>
            <a:r>
              <a:rPr lang="nl-NL" dirty="0"/>
              <a:t>Ruim 12.500 leerlingen (waarvan 241 SBO en 181 SO) </a:t>
            </a:r>
          </a:p>
          <a:p>
            <a:endParaRPr lang="nl-NL" dirty="0"/>
          </a:p>
          <a:p>
            <a:pPr marL="285750" indent="-285750">
              <a:buFontTx/>
              <a:buChar char="-"/>
            </a:pPr>
            <a:r>
              <a:rPr lang="nl-NL" dirty="0"/>
              <a:t>81 scholen, 10 besturen</a:t>
            </a:r>
          </a:p>
          <a:p>
            <a:pPr marL="285750" indent="-285750">
              <a:buFontTx/>
              <a:buChar char="-"/>
            </a:pPr>
            <a:endParaRPr lang="nl-NL" dirty="0"/>
          </a:p>
          <a:p>
            <a:pPr marL="285750" indent="-285750">
              <a:buFontTx/>
              <a:buChar char="-"/>
            </a:pPr>
            <a:r>
              <a:rPr lang="nl-NL" dirty="0"/>
              <a:t>5 vaste medewerkers</a:t>
            </a:r>
          </a:p>
          <a:p>
            <a:pPr marL="285750" indent="-285750">
              <a:buFontTx/>
              <a:buChar char="-"/>
            </a:pPr>
            <a:endParaRPr lang="nl-NL" dirty="0"/>
          </a:p>
          <a:p>
            <a:pPr marL="285750" indent="-285750">
              <a:buFontTx/>
              <a:buChar char="-"/>
            </a:pPr>
            <a:r>
              <a:rPr lang="nl-NL" dirty="0"/>
              <a:t>4 gemeenten, 1 inkoopregio (2026-2027)</a:t>
            </a:r>
          </a:p>
          <a:p>
            <a:pPr marL="285750" indent="-285750">
              <a:buFontTx/>
              <a:buChar char="-"/>
            </a:pPr>
            <a:endParaRPr lang="nl-NL" dirty="0"/>
          </a:p>
          <a:p>
            <a:pPr marL="285750" indent="-285750">
              <a:buFontTx/>
              <a:buChar char="-"/>
            </a:pPr>
            <a:r>
              <a:rPr lang="nl-NL" dirty="0"/>
              <a:t>Begroting SWV: 11,3 miljoen euro per jaar</a:t>
            </a:r>
          </a:p>
        </p:txBody>
      </p:sp>
      <p:sp>
        <p:nvSpPr>
          <p:cNvPr id="8" name="Rechthoek 7">
            <a:extLst>
              <a:ext uri="{FF2B5EF4-FFF2-40B4-BE49-F238E27FC236}">
                <a16:creationId xmlns:a16="http://schemas.microsoft.com/office/drawing/2014/main" id="{89D5E83F-2D12-D934-5D73-9330531D496D}"/>
              </a:ext>
            </a:extLst>
          </p:cNvPr>
          <p:cNvSpPr/>
          <p:nvPr/>
        </p:nvSpPr>
        <p:spPr>
          <a:xfrm>
            <a:off x="775590" y="1503947"/>
            <a:ext cx="6419293" cy="1151444"/>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dirty="0"/>
              <a:t>Ieder kind naar een goede (inclusieve) school.</a:t>
            </a:r>
          </a:p>
        </p:txBody>
      </p:sp>
    </p:spTree>
    <p:extLst>
      <p:ext uri="{BB962C8B-B14F-4D97-AF65-F5344CB8AC3E}">
        <p14:creationId xmlns:p14="http://schemas.microsoft.com/office/powerpoint/2010/main" val="1618706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6828547" y="1494547"/>
            <a:ext cx="6858000" cy="3868907"/>
          </a:xfrm>
          <a:custGeom>
            <a:avLst/>
            <a:gdLst/>
            <a:ahLst/>
            <a:cxnLst/>
            <a:rect l="l" t="t" r="r" b="b"/>
            <a:pathLst>
              <a:path w="10287000" h="5803360">
                <a:moveTo>
                  <a:pt x="0" y="0"/>
                </a:moveTo>
                <a:lnTo>
                  <a:pt x="10287000" y="0"/>
                </a:lnTo>
                <a:lnTo>
                  <a:pt x="10287000" y="5803360"/>
                </a:lnTo>
                <a:lnTo>
                  <a:pt x="0" y="5803360"/>
                </a:lnTo>
                <a:lnTo>
                  <a:pt x="0" y="0"/>
                </a:lnTo>
                <a:close/>
              </a:path>
            </a:pathLst>
          </a:custGeom>
          <a:blipFill>
            <a:blip r:embed="rId3">
              <a:alphaModFix amt="30000"/>
            </a:blip>
            <a:stretch>
              <a:fillRect l="-19291" t="-227535" r="-192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3" name="Group 3"/>
          <p:cNvGrpSpPr/>
          <p:nvPr/>
        </p:nvGrpSpPr>
        <p:grpSpPr>
          <a:xfrm>
            <a:off x="1466432" y="2860229"/>
            <a:ext cx="3854987" cy="1028700"/>
            <a:chOff x="0" y="0"/>
            <a:chExt cx="1522958" cy="406400"/>
          </a:xfrm>
        </p:grpSpPr>
        <p:sp>
          <p:nvSpPr>
            <p:cNvPr id="4" name="Freeform 4"/>
            <p:cNvSpPr/>
            <p:nvPr/>
          </p:nvSpPr>
          <p:spPr>
            <a:xfrm>
              <a:off x="0" y="0"/>
              <a:ext cx="1522958" cy="406400"/>
            </a:xfrm>
            <a:custGeom>
              <a:avLst/>
              <a:gdLst/>
              <a:ahLst/>
              <a:cxnLst/>
              <a:rect l="l" t="t" r="r" b="b"/>
              <a:pathLst>
                <a:path w="1522958" h="406400">
                  <a:moveTo>
                    <a:pt x="1319758" y="0"/>
                  </a:moveTo>
                  <a:cubicBezTo>
                    <a:pt x="1431982" y="0"/>
                    <a:pt x="1522958" y="90976"/>
                    <a:pt x="1522958" y="203200"/>
                  </a:cubicBezTo>
                  <a:cubicBezTo>
                    <a:pt x="1522958" y="315424"/>
                    <a:pt x="1431982" y="406400"/>
                    <a:pt x="1319758" y="406400"/>
                  </a:cubicBezTo>
                  <a:lnTo>
                    <a:pt x="203200" y="406400"/>
                  </a:lnTo>
                  <a:cubicBezTo>
                    <a:pt x="90976" y="406400"/>
                    <a:pt x="0" y="315424"/>
                    <a:pt x="0" y="203200"/>
                  </a:cubicBezTo>
                  <a:cubicBezTo>
                    <a:pt x="0" y="90976"/>
                    <a:pt x="90976" y="0"/>
                    <a:pt x="203200" y="0"/>
                  </a:cubicBezTo>
                  <a:close/>
                </a:path>
              </a:pathLst>
            </a:cu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TextBox 5"/>
            <p:cNvSpPr txBox="1"/>
            <p:nvPr/>
          </p:nvSpPr>
          <p:spPr>
            <a:xfrm>
              <a:off x="0" y="-47625"/>
              <a:ext cx="1522958" cy="45402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a:p>
          </p:txBody>
        </p:sp>
      </p:grpSp>
      <p:sp>
        <p:nvSpPr>
          <p:cNvPr id="6" name="TextBox 6"/>
          <p:cNvSpPr txBox="1"/>
          <p:nvPr/>
        </p:nvSpPr>
        <p:spPr>
          <a:xfrm>
            <a:off x="8323093" y="3098800"/>
            <a:ext cx="3868907" cy="660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00"/>
              </a:lnSpc>
            </a:pPr>
            <a:r>
              <a:rPr lang="en-US" sz="4334" spc="-87">
                <a:solidFill>
                  <a:srgbClr val="444949"/>
                </a:solidFill>
                <a:latin typeface="Helvetica World"/>
                <a:ea typeface="Helvetica World"/>
                <a:cs typeface="Helvetica World"/>
                <a:sym typeface="Helvetica World"/>
              </a:rPr>
              <a:t>Waarom?</a:t>
            </a:r>
          </a:p>
        </p:txBody>
      </p:sp>
      <p:sp>
        <p:nvSpPr>
          <p:cNvPr id="7" name="Freeform 7"/>
          <p:cNvSpPr/>
          <p:nvPr/>
        </p:nvSpPr>
        <p:spPr>
          <a:xfrm rot="-2619018">
            <a:off x="9512694" y="-1153532"/>
            <a:ext cx="2329399" cy="7032147"/>
          </a:xfrm>
          <a:custGeom>
            <a:avLst/>
            <a:gdLst/>
            <a:ahLst/>
            <a:cxnLst/>
            <a:rect l="l" t="t" r="r" b="b"/>
            <a:pathLst>
              <a:path w="3494098" h="10548221">
                <a:moveTo>
                  <a:pt x="0" y="0"/>
                </a:moveTo>
                <a:lnTo>
                  <a:pt x="3494098" y="0"/>
                </a:lnTo>
                <a:lnTo>
                  <a:pt x="3494098" y="10548221"/>
                </a:lnTo>
                <a:lnTo>
                  <a:pt x="0" y="10548221"/>
                </a:lnTo>
                <a:lnTo>
                  <a:pt x="0" y="0"/>
                </a:lnTo>
                <a:close/>
              </a:path>
            </a:pathLst>
          </a:custGeom>
          <a:blipFill>
            <a:blip r:embed="rId4">
              <a:alphaModFix amt="46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8" name="AutoShape 8"/>
          <p:cNvSpPr/>
          <p:nvPr/>
        </p:nvSpPr>
        <p:spPr>
          <a:xfrm flipH="1" flipV="1">
            <a:off x="2431427" y="1867005"/>
            <a:ext cx="386337" cy="993224"/>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9" name="AutoShape 9"/>
          <p:cNvSpPr/>
          <p:nvPr/>
        </p:nvSpPr>
        <p:spPr>
          <a:xfrm flipH="1">
            <a:off x="3166767" y="3888930"/>
            <a:ext cx="227158" cy="963925"/>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0" name="AutoShape 10"/>
          <p:cNvSpPr/>
          <p:nvPr/>
        </p:nvSpPr>
        <p:spPr>
          <a:xfrm flipV="1">
            <a:off x="5321419" y="2667341"/>
            <a:ext cx="471441" cy="707238"/>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1" name="Freeform 11"/>
          <p:cNvSpPr/>
          <p:nvPr/>
        </p:nvSpPr>
        <p:spPr>
          <a:xfrm>
            <a:off x="821161" y="4681853"/>
            <a:ext cx="1048281" cy="1319347"/>
          </a:xfrm>
          <a:custGeom>
            <a:avLst/>
            <a:gdLst/>
            <a:ahLst/>
            <a:cxnLst/>
            <a:rect l="l" t="t" r="r" b="b"/>
            <a:pathLst>
              <a:path w="1572421" h="1979020">
                <a:moveTo>
                  <a:pt x="0" y="0"/>
                </a:moveTo>
                <a:lnTo>
                  <a:pt x="1572421" y="0"/>
                </a:lnTo>
                <a:lnTo>
                  <a:pt x="1572421" y="1979020"/>
                </a:lnTo>
                <a:lnTo>
                  <a:pt x="0" y="19790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2" name="Freeform 12"/>
          <p:cNvSpPr/>
          <p:nvPr/>
        </p:nvSpPr>
        <p:spPr>
          <a:xfrm rot="190257">
            <a:off x="2458502" y="637662"/>
            <a:ext cx="1416531" cy="1018132"/>
          </a:xfrm>
          <a:custGeom>
            <a:avLst/>
            <a:gdLst/>
            <a:ahLst/>
            <a:cxnLst/>
            <a:rect l="l" t="t" r="r" b="b"/>
            <a:pathLst>
              <a:path w="2124797" h="1527198">
                <a:moveTo>
                  <a:pt x="0" y="0"/>
                </a:moveTo>
                <a:lnTo>
                  <a:pt x="2124797" y="0"/>
                </a:lnTo>
                <a:lnTo>
                  <a:pt x="2124797" y="1527198"/>
                </a:lnTo>
                <a:lnTo>
                  <a:pt x="0" y="1527198"/>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3" name="Freeform 13"/>
          <p:cNvSpPr/>
          <p:nvPr/>
        </p:nvSpPr>
        <p:spPr>
          <a:xfrm>
            <a:off x="6096000" y="2724023"/>
            <a:ext cx="1830325" cy="1301111"/>
          </a:xfrm>
          <a:custGeom>
            <a:avLst/>
            <a:gdLst/>
            <a:ahLst/>
            <a:cxnLst/>
            <a:rect l="l" t="t" r="r" b="b"/>
            <a:pathLst>
              <a:path w="2745488" h="1951666">
                <a:moveTo>
                  <a:pt x="0" y="0"/>
                </a:moveTo>
                <a:lnTo>
                  <a:pt x="2745488" y="0"/>
                </a:lnTo>
                <a:lnTo>
                  <a:pt x="2745488" y="1951667"/>
                </a:lnTo>
                <a:lnTo>
                  <a:pt x="0" y="1951667"/>
                </a:lnTo>
                <a:lnTo>
                  <a:pt x="0" y="0"/>
                </a:lnTo>
                <a:close/>
              </a:path>
            </a:pathLst>
          </a:custGeom>
          <a:blipFill>
            <a:blip r:embed="rId8">
              <a:extLst>
                <a:ext uri="{96DAC541-7B7A-43D3-8B79-37D633B846F1}">
                  <asvg:svgBlip xmlns:asvg="http://schemas.microsoft.com/office/drawing/2016/SVG/main" r:embed="rId9"/>
                </a:ext>
              </a:extLst>
            </a:blip>
            <a:stretch>
              <a:fillRect r="-1132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14" name="Group 14"/>
          <p:cNvGrpSpPr/>
          <p:nvPr/>
        </p:nvGrpSpPr>
        <p:grpSpPr>
          <a:xfrm>
            <a:off x="6096000" y="2667341"/>
            <a:ext cx="124291" cy="124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6" name="TextBox 16"/>
            <p:cNvSpPr txBox="1"/>
            <p:nvPr/>
          </p:nvSpPr>
          <p:spPr>
            <a:xfrm>
              <a:off x="76200" y="28575"/>
              <a:ext cx="660400" cy="70802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a:p>
          </p:txBody>
        </p:sp>
      </p:grpSp>
      <p:sp>
        <p:nvSpPr>
          <p:cNvPr id="17" name="TextBox 17"/>
          <p:cNvSpPr txBox="1"/>
          <p:nvPr/>
        </p:nvSpPr>
        <p:spPr>
          <a:xfrm>
            <a:off x="5115021" y="2214527"/>
            <a:ext cx="2086249" cy="375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080"/>
              </a:lnSpc>
              <a:spcBef>
                <a:spcPct val="0"/>
              </a:spcBef>
            </a:pPr>
            <a:r>
              <a:rPr lang="en-US" sz="2200" spc="-22">
                <a:solidFill>
                  <a:srgbClr val="444949"/>
                </a:solidFill>
                <a:latin typeface="Clear Sans"/>
                <a:ea typeface="Clear Sans"/>
                <a:cs typeface="Clear Sans"/>
                <a:sym typeface="Clear Sans"/>
              </a:rPr>
              <a:t>Proces</a:t>
            </a:r>
          </a:p>
        </p:txBody>
      </p:sp>
      <p:sp>
        <p:nvSpPr>
          <p:cNvPr id="18" name="TextBox 18"/>
          <p:cNvSpPr txBox="1"/>
          <p:nvPr/>
        </p:nvSpPr>
        <p:spPr>
          <a:xfrm>
            <a:off x="1116543" y="1188815"/>
            <a:ext cx="1887067" cy="375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80"/>
              </a:lnSpc>
              <a:spcBef>
                <a:spcPct val="0"/>
              </a:spcBef>
            </a:pPr>
            <a:r>
              <a:rPr lang="en-US" sz="2200" spc="-22">
                <a:solidFill>
                  <a:srgbClr val="444949"/>
                </a:solidFill>
                <a:latin typeface="Clear Sans"/>
                <a:ea typeface="Clear Sans"/>
                <a:cs typeface="Clear Sans"/>
                <a:sym typeface="Clear Sans"/>
              </a:rPr>
              <a:t>Ethisch project</a:t>
            </a:r>
          </a:p>
        </p:txBody>
      </p:sp>
      <p:sp>
        <p:nvSpPr>
          <p:cNvPr id="19" name="TextBox 19"/>
          <p:cNvSpPr txBox="1"/>
          <p:nvPr/>
        </p:nvSpPr>
        <p:spPr>
          <a:xfrm>
            <a:off x="2054670" y="5131342"/>
            <a:ext cx="3838611" cy="375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80"/>
              </a:lnSpc>
              <a:spcBef>
                <a:spcPct val="0"/>
              </a:spcBef>
            </a:pPr>
            <a:r>
              <a:rPr lang="en-US" sz="2200" spc="-22">
                <a:solidFill>
                  <a:srgbClr val="444949"/>
                </a:solidFill>
                <a:latin typeface="Clear Sans"/>
                <a:ea typeface="Clear Sans"/>
                <a:cs typeface="Clear Sans"/>
                <a:sym typeface="Clear Sans"/>
              </a:rPr>
              <a:t>Wettelijke en juridische kaders</a:t>
            </a:r>
          </a:p>
        </p:txBody>
      </p:sp>
      <p:sp>
        <p:nvSpPr>
          <p:cNvPr id="20" name="TextBox 20"/>
          <p:cNvSpPr txBox="1"/>
          <p:nvPr/>
        </p:nvSpPr>
        <p:spPr>
          <a:xfrm>
            <a:off x="1869441" y="2864039"/>
            <a:ext cx="3048967" cy="9702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spcBef>
                <a:spcPct val="0"/>
              </a:spcBef>
            </a:pPr>
            <a:r>
              <a:rPr lang="en-US" sz="2799" spc="-27">
                <a:solidFill>
                  <a:srgbClr val="444949"/>
                </a:solidFill>
                <a:latin typeface="Clear Sans"/>
                <a:ea typeface="Clear Sans"/>
                <a:cs typeface="Clear Sans"/>
                <a:sym typeface="Clear Sans"/>
              </a:rPr>
              <a:t>Goed (inclusief) onderwijs</a:t>
            </a:r>
          </a:p>
        </p:txBody>
      </p:sp>
    </p:spTree>
    <p:extLst>
      <p:ext uri="{BB962C8B-B14F-4D97-AF65-F5344CB8AC3E}">
        <p14:creationId xmlns:p14="http://schemas.microsoft.com/office/powerpoint/2010/main" val="34494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6828547" y="1494547"/>
            <a:ext cx="6858000" cy="3868907"/>
          </a:xfrm>
          <a:custGeom>
            <a:avLst/>
            <a:gdLst/>
            <a:ahLst/>
            <a:cxnLst/>
            <a:rect l="l" t="t" r="r" b="b"/>
            <a:pathLst>
              <a:path w="10287000" h="5803360">
                <a:moveTo>
                  <a:pt x="0" y="0"/>
                </a:moveTo>
                <a:lnTo>
                  <a:pt x="10287000" y="0"/>
                </a:lnTo>
                <a:lnTo>
                  <a:pt x="10287000" y="5803360"/>
                </a:lnTo>
                <a:lnTo>
                  <a:pt x="0" y="5803360"/>
                </a:lnTo>
                <a:lnTo>
                  <a:pt x="0" y="0"/>
                </a:lnTo>
                <a:close/>
              </a:path>
            </a:pathLst>
          </a:custGeom>
          <a:blipFill>
            <a:blip r:embed="rId3">
              <a:alphaModFix amt="30000"/>
            </a:blip>
            <a:stretch>
              <a:fillRect l="-19291" t="-227535" r="-192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3" name="Group 3"/>
          <p:cNvGrpSpPr/>
          <p:nvPr/>
        </p:nvGrpSpPr>
        <p:grpSpPr>
          <a:xfrm>
            <a:off x="1466432" y="2860229"/>
            <a:ext cx="3854987" cy="1028700"/>
            <a:chOff x="0" y="0"/>
            <a:chExt cx="1522958" cy="406400"/>
          </a:xfrm>
        </p:grpSpPr>
        <p:sp>
          <p:nvSpPr>
            <p:cNvPr id="4" name="Freeform 4"/>
            <p:cNvSpPr/>
            <p:nvPr/>
          </p:nvSpPr>
          <p:spPr>
            <a:xfrm>
              <a:off x="0" y="0"/>
              <a:ext cx="1522958" cy="406400"/>
            </a:xfrm>
            <a:custGeom>
              <a:avLst/>
              <a:gdLst/>
              <a:ahLst/>
              <a:cxnLst/>
              <a:rect l="l" t="t" r="r" b="b"/>
              <a:pathLst>
                <a:path w="1522958" h="406400">
                  <a:moveTo>
                    <a:pt x="1319758" y="0"/>
                  </a:moveTo>
                  <a:cubicBezTo>
                    <a:pt x="1431982" y="0"/>
                    <a:pt x="1522958" y="90976"/>
                    <a:pt x="1522958" y="203200"/>
                  </a:cubicBezTo>
                  <a:cubicBezTo>
                    <a:pt x="1522958" y="315424"/>
                    <a:pt x="1431982" y="406400"/>
                    <a:pt x="1319758" y="406400"/>
                  </a:cubicBezTo>
                  <a:lnTo>
                    <a:pt x="203200" y="406400"/>
                  </a:lnTo>
                  <a:cubicBezTo>
                    <a:pt x="90976" y="406400"/>
                    <a:pt x="0" y="315424"/>
                    <a:pt x="0" y="203200"/>
                  </a:cubicBezTo>
                  <a:cubicBezTo>
                    <a:pt x="0" y="90976"/>
                    <a:pt x="90976" y="0"/>
                    <a:pt x="203200" y="0"/>
                  </a:cubicBezTo>
                  <a:close/>
                </a:path>
              </a:pathLst>
            </a:cu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TextBox 5"/>
            <p:cNvSpPr txBox="1"/>
            <p:nvPr/>
          </p:nvSpPr>
          <p:spPr>
            <a:xfrm>
              <a:off x="0" y="-47625"/>
              <a:ext cx="1522958" cy="45402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a:p>
          </p:txBody>
        </p:sp>
      </p:grpSp>
      <p:sp>
        <p:nvSpPr>
          <p:cNvPr id="6" name="TextBox 6"/>
          <p:cNvSpPr txBox="1"/>
          <p:nvPr/>
        </p:nvSpPr>
        <p:spPr>
          <a:xfrm>
            <a:off x="8323093" y="3098800"/>
            <a:ext cx="3868907" cy="660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00"/>
              </a:lnSpc>
            </a:pPr>
            <a:r>
              <a:rPr lang="en-US" sz="4334" spc="-87">
                <a:solidFill>
                  <a:srgbClr val="444949"/>
                </a:solidFill>
                <a:latin typeface="Helvetica World"/>
                <a:ea typeface="Helvetica World"/>
                <a:cs typeface="Helvetica World"/>
                <a:sym typeface="Helvetica World"/>
              </a:rPr>
              <a:t>Waarom?</a:t>
            </a:r>
          </a:p>
        </p:txBody>
      </p:sp>
      <p:sp>
        <p:nvSpPr>
          <p:cNvPr id="7" name="Freeform 7"/>
          <p:cNvSpPr/>
          <p:nvPr/>
        </p:nvSpPr>
        <p:spPr>
          <a:xfrm rot="-2619018">
            <a:off x="9512694" y="-1153532"/>
            <a:ext cx="2329399" cy="7032147"/>
          </a:xfrm>
          <a:custGeom>
            <a:avLst/>
            <a:gdLst/>
            <a:ahLst/>
            <a:cxnLst/>
            <a:rect l="l" t="t" r="r" b="b"/>
            <a:pathLst>
              <a:path w="3494098" h="10548221">
                <a:moveTo>
                  <a:pt x="0" y="0"/>
                </a:moveTo>
                <a:lnTo>
                  <a:pt x="3494098" y="0"/>
                </a:lnTo>
                <a:lnTo>
                  <a:pt x="3494098" y="10548221"/>
                </a:lnTo>
                <a:lnTo>
                  <a:pt x="0" y="10548221"/>
                </a:lnTo>
                <a:lnTo>
                  <a:pt x="0" y="0"/>
                </a:lnTo>
                <a:close/>
              </a:path>
            </a:pathLst>
          </a:custGeom>
          <a:blipFill>
            <a:blip r:embed="rId4">
              <a:alphaModFix amt="46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8" name="AutoShape 8"/>
          <p:cNvSpPr/>
          <p:nvPr/>
        </p:nvSpPr>
        <p:spPr>
          <a:xfrm flipH="1" flipV="1">
            <a:off x="2431427" y="1867005"/>
            <a:ext cx="386337" cy="993224"/>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9" name="AutoShape 9"/>
          <p:cNvSpPr/>
          <p:nvPr/>
        </p:nvSpPr>
        <p:spPr>
          <a:xfrm flipH="1">
            <a:off x="3166767" y="3888930"/>
            <a:ext cx="227158" cy="963925"/>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0" name="AutoShape 10"/>
          <p:cNvSpPr/>
          <p:nvPr/>
        </p:nvSpPr>
        <p:spPr>
          <a:xfrm flipV="1">
            <a:off x="5321419" y="2667341"/>
            <a:ext cx="471441" cy="707238"/>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1" name="Freeform 11"/>
          <p:cNvSpPr/>
          <p:nvPr/>
        </p:nvSpPr>
        <p:spPr>
          <a:xfrm>
            <a:off x="821161" y="4681853"/>
            <a:ext cx="1048281" cy="1319347"/>
          </a:xfrm>
          <a:custGeom>
            <a:avLst/>
            <a:gdLst/>
            <a:ahLst/>
            <a:cxnLst/>
            <a:rect l="l" t="t" r="r" b="b"/>
            <a:pathLst>
              <a:path w="1572421" h="1979020">
                <a:moveTo>
                  <a:pt x="0" y="0"/>
                </a:moveTo>
                <a:lnTo>
                  <a:pt x="1572421" y="0"/>
                </a:lnTo>
                <a:lnTo>
                  <a:pt x="1572421" y="1979020"/>
                </a:lnTo>
                <a:lnTo>
                  <a:pt x="0" y="19790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2" name="Freeform 12"/>
          <p:cNvSpPr/>
          <p:nvPr/>
        </p:nvSpPr>
        <p:spPr>
          <a:xfrm rot="190257">
            <a:off x="2458502" y="637662"/>
            <a:ext cx="1416531" cy="1018132"/>
          </a:xfrm>
          <a:custGeom>
            <a:avLst/>
            <a:gdLst/>
            <a:ahLst/>
            <a:cxnLst/>
            <a:rect l="l" t="t" r="r" b="b"/>
            <a:pathLst>
              <a:path w="2124797" h="1527198">
                <a:moveTo>
                  <a:pt x="0" y="0"/>
                </a:moveTo>
                <a:lnTo>
                  <a:pt x="2124797" y="0"/>
                </a:lnTo>
                <a:lnTo>
                  <a:pt x="2124797" y="1527198"/>
                </a:lnTo>
                <a:lnTo>
                  <a:pt x="0" y="1527198"/>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3" name="Freeform 13"/>
          <p:cNvSpPr/>
          <p:nvPr/>
        </p:nvSpPr>
        <p:spPr>
          <a:xfrm>
            <a:off x="6096000" y="2724023"/>
            <a:ext cx="1830325" cy="1301111"/>
          </a:xfrm>
          <a:custGeom>
            <a:avLst/>
            <a:gdLst/>
            <a:ahLst/>
            <a:cxnLst/>
            <a:rect l="l" t="t" r="r" b="b"/>
            <a:pathLst>
              <a:path w="2745488" h="1951666">
                <a:moveTo>
                  <a:pt x="0" y="0"/>
                </a:moveTo>
                <a:lnTo>
                  <a:pt x="2745488" y="0"/>
                </a:lnTo>
                <a:lnTo>
                  <a:pt x="2745488" y="1951667"/>
                </a:lnTo>
                <a:lnTo>
                  <a:pt x="0" y="1951667"/>
                </a:lnTo>
                <a:lnTo>
                  <a:pt x="0" y="0"/>
                </a:lnTo>
                <a:close/>
              </a:path>
            </a:pathLst>
          </a:custGeom>
          <a:blipFill>
            <a:blip r:embed="rId8">
              <a:extLst>
                <a:ext uri="{96DAC541-7B7A-43D3-8B79-37D633B846F1}">
                  <asvg:svgBlip xmlns:asvg="http://schemas.microsoft.com/office/drawing/2016/SVG/main" r:embed="rId9"/>
                </a:ext>
              </a:extLst>
            </a:blip>
            <a:stretch>
              <a:fillRect r="-1132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14" name="Group 14"/>
          <p:cNvGrpSpPr/>
          <p:nvPr/>
        </p:nvGrpSpPr>
        <p:grpSpPr>
          <a:xfrm>
            <a:off x="6096000" y="2667341"/>
            <a:ext cx="124291" cy="1242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6" name="TextBox 16"/>
            <p:cNvSpPr txBox="1"/>
            <p:nvPr/>
          </p:nvSpPr>
          <p:spPr>
            <a:xfrm>
              <a:off x="76200" y="28575"/>
              <a:ext cx="660400" cy="70802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a:p>
          </p:txBody>
        </p:sp>
      </p:grpSp>
      <p:sp>
        <p:nvSpPr>
          <p:cNvPr id="17" name="Freeform 17"/>
          <p:cNvSpPr/>
          <p:nvPr/>
        </p:nvSpPr>
        <p:spPr>
          <a:xfrm rot="5965829">
            <a:off x="5439793" y="1615425"/>
            <a:ext cx="2763929" cy="2743200"/>
          </a:xfrm>
          <a:custGeom>
            <a:avLst/>
            <a:gdLst/>
            <a:ahLst/>
            <a:cxnLst/>
            <a:rect l="l" t="t" r="r" b="b"/>
            <a:pathLst>
              <a:path w="4145894" h="4114800">
                <a:moveTo>
                  <a:pt x="0" y="0"/>
                </a:moveTo>
                <a:lnTo>
                  <a:pt x="4145895" y="0"/>
                </a:lnTo>
                <a:lnTo>
                  <a:pt x="41458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8" name="TextBox 18"/>
          <p:cNvSpPr txBox="1"/>
          <p:nvPr/>
        </p:nvSpPr>
        <p:spPr>
          <a:xfrm>
            <a:off x="5115021" y="2214527"/>
            <a:ext cx="2086249" cy="375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080"/>
              </a:lnSpc>
              <a:spcBef>
                <a:spcPct val="0"/>
              </a:spcBef>
            </a:pPr>
            <a:r>
              <a:rPr lang="en-US" sz="2200" spc="-22">
                <a:solidFill>
                  <a:srgbClr val="444949"/>
                </a:solidFill>
                <a:latin typeface="Clear Sans"/>
                <a:ea typeface="Clear Sans"/>
                <a:cs typeface="Clear Sans"/>
                <a:sym typeface="Clear Sans"/>
              </a:rPr>
              <a:t>Proces</a:t>
            </a:r>
          </a:p>
        </p:txBody>
      </p:sp>
      <p:sp>
        <p:nvSpPr>
          <p:cNvPr id="19" name="TextBox 19"/>
          <p:cNvSpPr txBox="1"/>
          <p:nvPr/>
        </p:nvSpPr>
        <p:spPr>
          <a:xfrm>
            <a:off x="1116543" y="1188815"/>
            <a:ext cx="1887067" cy="375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80"/>
              </a:lnSpc>
              <a:spcBef>
                <a:spcPct val="0"/>
              </a:spcBef>
            </a:pPr>
            <a:r>
              <a:rPr lang="en-US" sz="2200" spc="-22">
                <a:solidFill>
                  <a:srgbClr val="444949"/>
                </a:solidFill>
                <a:latin typeface="Clear Sans"/>
                <a:ea typeface="Clear Sans"/>
                <a:cs typeface="Clear Sans"/>
                <a:sym typeface="Clear Sans"/>
              </a:rPr>
              <a:t>Ethisch project</a:t>
            </a:r>
          </a:p>
        </p:txBody>
      </p:sp>
      <p:sp>
        <p:nvSpPr>
          <p:cNvPr id="20" name="TextBox 20"/>
          <p:cNvSpPr txBox="1"/>
          <p:nvPr/>
        </p:nvSpPr>
        <p:spPr>
          <a:xfrm>
            <a:off x="2054669" y="5131342"/>
            <a:ext cx="3881880" cy="37592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80"/>
              </a:lnSpc>
              <a:spcBef>
                <a:spcPct val="0"/>
              </a:spcBef>
            </a:pPr>
            <a:r>
              <a:rPr lang="en-US" sz="2200" spc="-22">
                <a:solidFill>
                  <a:srgbClr val="444949"/>
                </a:solidFill>
                <a:latin typeface="Clear Sans"/>
                <a:ea typeface="Clear Sans"/>
                <a:cs typeface="Clear Sans"/>
                <a:sym typeface="Clear Sans"/>
              </a:rPr>
              <a:t>Wettelijke en juridische kaders</a:t>
            </a:r>
          </a:p>
        </p:txBody>
      </p:sp>
      <p:sp>
        <p:nvSpPr>
          <p:cNvPr id="21" name="TextBox 21"/>
          <p:cNvSpPr txBox="1"/>
          <p:nvPr/>
        </p:nvSpPr>
        <p:spPr>
          <a:xfrm>
            <a:off x="1869441" y="2864039"/>
            <a:ext cx="3048967" cy="9702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spcBef>
                <a:spcPct val="0"/>
              </a:spcBef>
            </a:pPr>
            <a:r>
              <a:rPr lang="en-US" sz="2799" spc="-27">
                <a:solidFill>
                  <a:srgbClr val="444949"/>
                </a:solidFill>
                <a:latin typeface="Clear Sans"/>
                <a:ea typeface="Clear Sans"/>
                <a:cs typeface="Clear Sans"/>
                <a:sym typeface="Clear Sans"/>
              </a:rPr>
              <a:t>Goed (inclusief) onderwijs</a:t>
            </a:r>
          </a:p>
        </p:txBody>
      </p:sp>
    </p:spTree>
    <p:extLst>
      <p:ext uri="{BB962C8B-B14F-4D97-AF65-F5344CB8AC3E}">
        <p14:creationId xmlns:p14="http://schemas.microsoft.com/office/powerpoint/2010/main" val="24234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217402" flipH="1" flipV="1">
            <a:off x="3538557" y="-8151754"/>
            <a:ext cx="6337989" cy="16303509"/>
          </a:xfrm>
          <a:custGeom>
            <a:avLst/>
            <a:gdLst/>
            <a:ahLst/>
            <a:cxnLst/>
            <a:rect l="l" t="t" r="r" b="b"/>
            <a:pathLst>
              <a:path w="9506983" h="24455263">
                <a:moveTo>
                  <a:pt x="9506983" y="24455262"/>
                </a:moveTo>
                <a:lnTo>
                  <a:pt x="0" y="24455262"/>
                </a:lnTo>
                <a:lnTo>
                  <a:pt x="0" y="0"/>
                </a:lnTo>
                <a:lnTo>
                  <a:pt x="9506983" y="0"/>
                </a:lnTo>
                <a:lnTo>
                  <a:pt x="9506983" y="24455262"/>
                </a:lnTo>
                <a:close/>
              </a:path>
            </a:pathLst>
          </a:custGeom>
          <a:blipFill>
            <a:blip r:embed="rId3">
              <a:alphaModFix amt="19999"/>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685800" y="1414081"/>
            <a:ext cx="4219914" cy="4029838"/>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AutoShape 4"/>
          <p:cNvSpPr/>
          <p:nvPr/>
        </p:nvSpPr>
        <p:spPr>
          <a:xfrm>
            <a:off x="5041184" y="1414081"/>
            <a:ext cx="6416138" cy="4029838"/>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5" name="Group 5"/>
          <p:cNvGrpSpPr/>
          <p:nvPr/>
        </p:nvGrpSpPr>
        <p:grpSpPr>
          <a:xfrm>
            <a:off x="5090062" y="3992470"/>
            <a:ext cx="6318381" cy="1103409"/>
            <a:chOff x="0" y="0"/>
            <a:chExt cx="2496151" cy="435915"/>
          </a:xfrm>
        </p:grpSpPr>
        <p:sp>
          <p:nvSpPr>
            <p:cNvPr id="6" name="Freeform 6"/>
            <p:cNvSpPr/>
            <p:nvPr/>
          </p:nvSpPr>
          <p:spPr>
            <a:xfrm>
              <a:off x="0" y="0"/>
              <a:ext cx="2496151" cy="435915"/>
            </a:xfrm>
            <a:custGeom>
              <a:avLst/>
              <a:gdLst/>
              <a:ahLst/>
              <a:cxnLst/>
              <a:rect l="l" t="t" r="r" b="b"/>
              <a:pathLst>
                <a:path w="2496151" h="435915">
                  <a:moveTo>
                    <a:pt x="0" y="0"/>
                  </a:moveTo>
                  <a:lnTo>
                    <a:pt x="2496151" y="0"/>
                  </a:lnTo>
                  <a:lnTo>
                    <a:pt x="2496151" y="435915"/>
                  </a:lnTo>
                  <a:lnTo>
                    <a:pt x="0" y="435915"/>
                  </a:lnTo>
                  <a:close/>
                </a:path>
              </a:pathLst>
            </a:custGeom>
            <a:solidFill>
              <a:srgbClr val="000000">
                <a:alpha val="0"/>
              </a:srgbClr>
            </a:solidFill>
            <a:ln w="38100" cap="sq">
              <a:solidFill>
                <a:srgbClr val="444949"/>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7" name="TextBox 7"/>
            <p:cNvSpPr txBox="1"/>
            <p:nvPr/>
          </p:nvSpPr>
          <p:spPr>
            <a:xfrm>
              <a:off x="0" y="-47625"/>
              <a:ext cx="2496151" cy="48354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a:p>
          </p:txBody>
        </p:sp>
      </p:grpSp>
      <p:sp>
        <p:nvSpPr>
          <p:cNvPr id="8" name="Freeform 8"/>
          <p:cNvSpPr/>
          <p:nvPr/>
        </p:nvSpPr>
        <p:spPr>
          <a:xfrm>
            <a:off x="7243971" y="1660574"/>
            <a:ext cx="2010564" cy="2216053"/>
          </a:xfrm>
          <a:custGeom>
            <a:avLst/>
            <a:gdLst/>
            <a:ahLst/>
            <a:cxnLst/>
            <a:rect l="l" t="t" r="r" b="b"/>
            <a:pathLst>
              <a:path w="3015846" h="3324079">
                <a:moveTo>
                  <a:pt x="0" y="0"/>
                </a:moveTo>
                <a:lnTo>
                  <a:pt x="3015846" y="0"/>
                </a:lnTo>
                <a:lnTo>
                  <a:pt x="3015846" y="3324078"/>
                </a:lnTo>
                <a:lnTo>
                  <a:pt x="0" y="3324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9" name="TextBox 9"/>
          <p:cNvSpPr txBox="1"/>
          <p:nvPr/>
        </p:nvSpPr>
        <p:spPr>
          <a:xfrm>
            <a:off x="924624" y="2768600"/>
            <a:ext cx="3742267" cy="1320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00"/>
              </a:lnSpc>
            </a:pPr>
            <a:r>
              <a:rPr lang="en-US" sz="4334" spc="-87">
                <a:solidFill>
                  <a:srgbClr val="FDF9F5"/>
                </a:solidFill>
                <a:latin typeface="Helvetica World"/>
                <a:ea typeface="Helvetica World"/>
                <a:cs typeface="Helvetica World"/>
                <a:sym typeface="Helvetica World"/>
              </a:rPr>
              <a:t>Professionele samenwerking</a:t>
            </a:r>
          </a:p>
        </p:txBody>
      </p:sp>
      <p:sp>
        <p:nvSpPr>
          <p:cNvPr id="10" name="TextBox 10"/>
          <p:cNvSpPr txBox="1"/>
          <p:nvPr/>
        </p:nvSpPr>
        <p:spPr>
          <a:xfrm>
            <a:off x="5311545" y="4051300"/>
            <a:ext cx="5973173" cy="9476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spc="-20">
                <a:solidFill>
                  <a:srgbClr val="444949"/>
                </a:solidFill>
                <a:latin typeface="Clear Sans"/>
                <a:ea typeface="Clear Sans"/>
                <a:cs typeface="Clear Sans"/>
                <a:sym typeface="Clear Sans"/>
              </a:rPr>
              <a:t>“Collaboration as a strategy for promoting equity in education”</a:t>
            </a:r>
          </a:p>
          <a:p>
            <a:pPr algn="ctr">
              <a:lnSpc>
                <a:spcPts val="1935"/>
              </a:lnSpc>
              <a:spcBef>
                <a:spcPct val="0"/>
              </a:spcBef>
            </a:pPr>
            <a:r>
              <a:rPr lang="en-US" sz="1381" spc="-13">
                <a:solidFill>
                  <a:srgbClr val="444949"/>
                </a:solidFill>
                <a:latin typeface="Clear Sans"/>
                <a:ea typeface="Clear Sans"/>
                <a:cs typeface="Clear Sans"/>
                <a:sym typeface="Clear Sans"/>
              </a:rPr>
              <a:t>(Ainscow, 2016)</a:t>
            </a:r>
          </a:p>
        </p:txBody>
      </p:sp>
    </p:spTree>
    <p:extLst>
      <p:ext uri="{BB962C8B-B14F-4D97-AF65-F5344CB8AC3E}">
        <p14:creationId xmlns:p14="http://schemas.microsoft.com/office/powerpoint/2010/main" val="2872907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1728675" y="1125738"/>
            <a:ext cx="8734651" cy="4606525"/>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4" name="Group 4"/>
          <p:cNvGrpSpPr/>
          <p:nvPr/>
        </p:nvGrpSpPr>
        <p:grpSpPr>
          <a:xfrm>
            <a:off x="2125651" y="1498625"/>
            <a:ext cx="7940699" cy="3860751"/>
            <a:chOff x="0" y="0"/>
            <a:chExt cx="15881397" cy="7721503"/>
          </a:xfrm>
        </p:grpSpPr>
        <p:sp>
          <p:nvSpPr>
            <p:cNvPr id="5" name="TextBox 5"/>
            <p:cNvSpPr txBox="1"/>
            <p:nvPr/>
          </p:nvSpPr>
          <p:spPr>
            <a:xfrm>
              <a:off x="0" y="-88990"/>
              <a:ext cx="15881397" cy="628280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002"/>
                </a:lnSpc>
              </a:pPr>
              <a:r>
                <a:rPr lang="en-US" sz="3573" spc="-35">
                  <a:solidFill>
                    <a:srgbClr val="FDF9F5"/>
                  </a:solidFill>
                  <a:latin typeface="Helvetica World"/>
                  <a:ea typeface="Helvetica World"/>
                  <a:cs typeface="Helvetica World"/>
                  <a:sym typeface="Helvetica World"/>
                </a:rPr>
                <a:t>HOE KAN SAMENWERKING BINNEN HET BASISONDERWIJS IN DE KOP VAN NOORD HOLLAND WORDEN VORMGEGEVEN OM INCLUSIEF ONDERWIJS TE STIMULEREN?</a:t>
              </a:r>
            </a:p>
          </p:txBody>
        </p:sp>
        <p:sp>
          <p:nvSpPr>
            <p:cNvPr id="6" name="TextBox 6"/>
            <p:cNvSpPr txBox="1"/>
            <p:nvPr/>
          </p:nvSpPr>
          <p:spPr>
            <a:xfrm>
              <a:off x="0" y="6697883"/>
              <a:ext cx="15881397" cy="102362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01"/>
                </a:lnSpc>
                <a:spcBef>
                  <a:spcPct val="0"/>
                </a:spcBef>
              </a:pPr>
              <a:r>
                <a:rPr lang="en-US" sz="1500" spc="-15">
                  <a:solidFill>
                    <a:srgbClr val="444949"/>
                  </a:solidFill>
                  <a:latin typeface="Clear Sans"/>
                  <a:ea typeface="Clear Sans"/>
                  <a:cs typeface="Clear Sans"/>
                  <a:sym typeface="Clear Sans"/>
                </a:rPr>
                <a:t>Louwagie, E. (2024). De rol van samenwerking binnen inclusief onderwijs in de Kop van Noord Holland [masterproef]. Universiteit Gent.</a:t>
              </a:r>
            </a:p>
          </p:txBody>
        </p:sp>
      </p:grpSp>
    </p:spTree>
    <p:extLst>
      <p:ext uri="{BB962C8B-B14F-4D97-AF65-F5344CB8AC3E}">
        <p14:creationId xmlns:p14="http://schemas.microsoft.com/office/powerpoint/2010/main" val="396487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BCDC5"/>
        </a:solidFill>
        <a:effectLst/>
      </p:bgPr>
    </p:bg>
    <p:spTree>
      <p:nvGrpSpPr>
        <p:cNvPr id="1" name=""/>
        <p:cNvGrpSpPr/>
        <p:nvPr/>
      </p:nvGrpSpPr>
      <p:grpSpPr>
        <a:xfrm>
          <a:off x="0" y="0"/>
          <a:ext cx="0" cy="0"/>
          <a:chOff x="0" y="0"/>
          <a:chExt cx="0" cy="0"/>
        </a:xfrm>
      </p:grpSpPr>
      <p:sp>
        <p:nvSpPr>
          <p:cNvPr id="2" name="Freeform 2"/>
          <p:cNvSpPr/>
          <p:nvPr/>
        </p:nvSpPr>
        <p:spPr>
          <a:xfrm rot="-5400000">
            <a:off x="-469900" y="469900"/>
            <a:ext cx="6858000" cy="5918200"/>
          </a:xfrm>
          <a:custGeom>
            <a:avLst/>
            <a:gdLst/>
            <a:ahLst/>
            <a:cxnLst/>
            <a:rect l="l" t="t" r="r" b="b"/>
            <a:pathLst>
              <a:path w="10287000" h="8877300">
                <a:moveTo>
                  <a:pt x="0" y="0"/>
                </a:moveTo>
                <a:lnTo>
                  <a:pt x="10287000" y="0"/>
                </a:lnTo>
                <a:lnTo>
                  <a:pt x="10287000" y="8877300"/>
                </a:lnTo>
                <a:lnTo>
                  <a:pt x="0" y="8877300"/>
                </a:lnTo>
                <a:lnTo>
                  <a:pt x="0" y="0"/>
                </a:lnTo>
                <a:close/>
              </a:path>
            </a:pathLst>
          </a:custGeom>
          <a:blipFill>
            <a:blip r:embed="rId3">
              <a:alphaModFix amt="19999"/>
            </a:blip>
            <a:stretch>
              <a:fillRect l="-19291" t="-600" r="-19291" b="-11351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Freeform 3"/>
          <p:cNvSpPr/>
          <p:nvPr/>
        </p:nvSpPr>
        <p:spPr>
          <a:xfrm>
            <a:off x="1958580" y="2175629"/>
            <a:ext cx="2055169" cy="3778920"/>
          </a:xfrm>
          <a:custGeom>
            <a:avLst/>
            <a:gdLst/>
            <a:ahLst/>
            <a:cxnLst/>
            <a:rect l="l" t="t" r="r" b="b"/>
            <a:pathLst>
              <a:path w="3082753" h="5668380">
                <a:moveTo>
                  <a:pt x="0" y="0"/>
                </a:moveTo>
                <a:lnTo>
                  <a:pt x="3082754" y="0"/>
                </a:lnTo>
                <a:lnTo>
                  <a:pt x="3082754" y="5668380"/>
                </a:lnTo>
                <a:lnTo>
                  <a:pt x="0" y="5668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TextBox 4"/>
          <p:cNvSpPr txBox="1"/>
          <p:nvPr/>
        </p:nvSpPr>
        <p:spPr>
          <a:xfrm>
            <a:off x="1523002" y="1262061"/>
            <a:ext cx="2926324" cy="660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200"/>
              </a:lnSpc>
            </a:pPr>
            <a:r>
              <a:rPr lang="en-US" sz="4334" spc="-43">
                <a:solidFill>
                  <a:srgbClr val="444949"/>
                </a:solidFill>
                <a:latin typeface="Helvetica World"/>
                <a:ea typeface="Helvetica World"/>
                <a:cs typeface="Helvetica World"/>
                <a:sym typeface="Helvetica World"/>
              </a:rPr>
              <a:t>Uitdagingen</a:t>
            </a:r>
          </a:p>
        </p:txBody>
      </p:sp>
      <p:sp>
        <p:nvSpPr>
          <p:cNvPr id="5" name="TextBox 5"/>
          <p:cNvSpPr txBox="1"/>
          <p:nvPr/>
        </p:nvSpPr>
        <p:spPr>
          <a:xfrm>
            <a:off x="7475241" y="2304870"/>
            <a:ext cx="4033831" cy="6210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spcBef>
                <a:spcPct val="0"/>
              </a:spcBef>
            </a:pPr>
            <a:r>
              <a:rPr lang="en-US" sz="1800" spc="-18">
                <a:solidFill>
                  <a:srgbClr val="444949"/>
                </a:solidFill>
                <a:latin typeface="Clear Sans"/>
                <a:ea typeface="Clear Sans"/>
                <a:cs typeface="Clear Sans"/>
                <a:sym typeface="Clear Sans"/>
              </a:rPr>
              <a:t>Samenwerking wordt op poten gezet, wanneer er een probleem is.</a:t>
            </a:r>
          </a:p>
        </p:txBody>
      </p:sp>
      <p:sp>
        <p:nvSpPr>
          <p:cNvPr id="6" name="TextBox 6"/>
          <p:cNvSpPr txBox="1"/>
          <p:nvPr/>
        </p:nvSpPr>
        <p:spPr>
          <a:xfrm>
            <a:off x="7472369" y="3897450"/>
            <a:ext cx="4033831" cy="3035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spcBef>
                <a:spcPct val="0"/>
              </a:spcBef>
            </a:pPr>
            <a:r>
              <a:rPr lang="en-US" sz="1800" spc="-18">
                <a:solidFill>
                  <a:srgbClr val="444949"/>
                </a:solidFill>
                <a:latin typeface="Clear Sans"/>
                <a:ea typeface="Clear Sans"/>
                <a:cs typeface="Clear Sans"/>
                <a:sym typeface="Clear Sans"/>
              </a:rPr>
              <a:t>Geen co-teaching </a:t>
            </a:r>
            <a:r>
              <a:rPr lang="en-US" sz="1800" i="1" spc="-18">
                <a:solidFill>
                  <a:srgbClr val="444949"/>
                </a:solidFill>
                <a:latin typeface="Clear Sans Italics"/>
                <a:ea typeface="Clear Sans Italics"/>
                <a:cs typeface="Clear Sans Italics"/>
                <a:sym typeface="Clear Sans Italics"/>
              </a:rPr>
              <a:t>all the way</a:t>
            </a:r>
            <a:r>
              <a:rPr lang="en-US" sz="1800" spc="-18">
                <a:solidFill>
                  <a:srgbClr val="444949"/>
                </a:solidFill>
                <a:latin typeface="Clear Sans"/>
                <a:ea typeface="Clear Sans"/>
                <a:cs typeface="Clear Sans"/>
                <a:sym typeface="Clear Sans"/>
              </a:rPr>
              <a:t>.</a:t>
            </a:r>
          </a:p>
        </p:txBody>
      </p:sp>
      <p:sp>
        <p:nvSpPr>
          <p:cNvPr id="7" name="TextBox 7"/>
          <p:cNvSpPr txBox="1"/>
          <p:nvPr/>
        </p:nvSpPr>
        <p:spPr>
          <a:xfrm>
            <a:off x="6096000" y="251243"/>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01</a:t>
            </a:r>
          </a:p>
        </p:txBody>
      </p:sp>
      <p:sp>
        <p:nvSpPr>
          <p:cNvPr id="8" name="TextBox 8"/>
          <p:cNvSpPr txBox="1"/>
          <p:nvPr/>
        </p:nvSpPr>
        <p:spPr>
          <a:xfrm>
            <a:off x="6096000" y="3288879"/>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03</a:t>
            </a:r>
          </a:p>
        </p:txBody>
      </p:sp>
      <p:sp>
        <p:nvSpPr>
          <p:cNvPr id="9" name="TextBox 9"/>
          <p:cNvSpPr txBox="1"/>
          <p:nvPr/>
        </p:nvSpPr>
        <p:spPr>
          <a:xfrm>
            <a:off x="6096000" y="1770061"/>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02</a:t>
            </a:r>
          </a:p>
        </p:txBody>
      </p:sp>
      <p:sp>
        <p:nvSpPr>
          <p:cNvPr id="10" name="TextBox 10"/>
          <p:cNvSpPr txBox="1"/>
          <p:nvPr/>
        </p:nvSpPr>
        <p:spPr>
          <a:xfrm>
            <a:off x="7475241" y="822335"/>
            <a:ext cx="4033831" cy="6210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spcBef>
                <a:spcPct val="0"/>
              </a:spcBef>
            </a:pPr>
            <a:r>
              <a:rPr lang="en-US" sz="1800" spc="-18">
                <a:solidFill>
                  <a:srgbClr val="444949"/>
                </a:solidFill>
                <a:latin typeface="Clear Sans"/>
                <a:ea typeface="Clear Sans"/>
                <a:cs typeface="Clear Sans"/>
                <a:sym typeface="Clear Sans"/>
              </a:rPr>
              <a:t>Klasseneilanden: leerlingen luisteren niet naar leraren van andere klassen.</a:t>
            </a:r>
          </a:p>
        </p:txBody>
      </p:sp>
      <p:sp>
        <p:nvSpPr>
          <p:cNvPr id="11" name="TextBox 11"/>
          <p:cNvSpPr txBox="1"/>
          <p:nvPr/>
        </p:nvSpPr>
        <p:spPr>
          <a:xfrm>
            <a:off x="6096000" y="4805781"/>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04</a:t>
            </a:r>
          </a:p>
        </p:txBody>
      </p:sp>
      <p:sp>
        <p:nvSpPr>
          <p:cNvPr id="12" name="TextBox 12"/>
          <p:cNvSpPr txBox="1"/>
          <p:nvPr/>
        </p:nvSpPr>
        <p:spPr>
          <a:xfrm>
            <a:off x="7383978" y="5171260"/>
            <a:ext cx="4033831" cy="9385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spcBef>
                <a:spcPct val="0"/>
              </a:spcBef>
            </a:pPr>
            <a:r>
              <a:rPr lang="en-US" sz="1800" spc="-18">
                <a:solidFill>
                  <a:srgbClr val="444949"/>
                </a:solidFill>
                <a:latin typeface="Clear Sans"/>
                <a:ea typeface="Clear Sans"/>
                <a:cs typeface="Clear Sans"/>
                <a:sym typeface="Clear Sans"/>
              </a:rPr>
              <a:t>Deskundigen worden in een gezagspositie geplaatst: “Jij mag zeggen of ik goed bezig ben.” “Mag ik?”</a:t>
            </a:r>
          </a:p>
        </p:txBody>
      </p:sp>
    </p:spTree>
    <p:extLst>
      <p:ext uri="{BB962C8B-B14F-4D97-AF65-F5344CB8AC3E}">
        <p14:creationId xmlns:p14="http://schemas.microsoft.com/office/powerpoint/2010/main" val="15234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2450659" y="-2450658"/>
            <a:ext cx="6858000" cy="11759318"/>
          </a:xfrm>
          <a:custGeom>
            <a:avLst/>
            <a:gdLst/>
            <a:ahLst/>
            <a:cxnLst/>
            <a:rect l="l" t="t" r="r" b="b"/>
            <a:pathLst>
              <a:path w="10287000" h="17638977">
                <a:moveTo>
                  <a:pt x="0" y="0"/>
                </a:moveTo>
                <a:lnTo>
                  <a:pt x="10287000" y="0"/>
                </a:lnTo>
                <a:lnTo>
                  <a:pt x="10287000" y="17638976"/>
                </a:lnTo>
                <a:lnTo>
                  <a:pt x="0" y="17638976"/>
                </a:lnTo>
                <a:lnTo>
                  <a:pt x="0" y="0"/>
                </a:lnTo>
                <a:close/>
              </a:path>
            </a:pathLst>
          </a:custGeom>
          <a:blipFill>
            <a:blip r:embed="rId3">
              <a:alphaModFix amt="19999"/>
            </a:blip>
            <a:stretch>
              <a:fillRect l="-19291" t="-302" r="-19291" b="-7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1203163" y="3901705"/>
            <a:ext cx="4328160" cy="0"/>
          </a:xfrm>
          <a:prstGeom prst="line">
            <a:avLst/>
          </a:prstGeom>
          <a:ln w="38100" cap="flat">
            <a:solidFill>
              <a:srgbClr val="000000"/>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7177088" y="0"/>
            <a:ext cx="5014913" cy="6858000"/>
          </a:xfrm>
          <a:custGeom>
            <a:avLst/>
            <a:gdLst/>
            <a:ahLst/>
            <a:cxnLst/>
            <a:rect l="l" t="t" r="r" b="b"/>
            <a:pathLst>
              <a:path w="7522369" h="10287000">
                <a:moveTo>
                  <a:pt x="0" y="0"/>
                </a:moveTo>
                <a:lnTo>
                  <a:pt x="7522369" y="0"/>
                </a:lnTo>
                <a:lnTo>
                  <a:pt x="7522369" y="10287000"/>
                </a:lnTo>
                <a:lnTo>
                  <a:pt x="0" y="1028700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TextBox 5"/>
          <p:cNvSpPr txBox="1"/>
          <p:nvPr/>
        </p:nvSpPr>
        <p:spPr>
          <a:xfrm>
            <a:off x="638486" y="3228605"/>
            <a:ext cx="5457514" cy="660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200"/>
              </a:lnSpc>
            </a:pPr>
            <a:r>
              <a:rPr lang="en-US" sz="4334" spc="-43">
                <a:solidFill>
                  <a:srgbClr val="444949"/>
                </a:solidFill>
                <a:latin typeface="Helvetica World"/>
                <a:ea typeface="Helvetica World"/>
                <a:cs typeface="Helvetica World"/>
                <a:sym typeface="Helvetica World"/>
              </a:rPr>
              <a:t>De Samenwerkingspar</a:t>
            </a:r>
          </a:p>
        </p:txBody>
      </p:sp>
    </p:spTree>
    <p:extLst>
      <p:ext uri="{BB962C8B-B14F-4D97-AF65-F5344CB8AC3E}">
        <p14:creationId xmlns:p14="http://schemas.microsoft.com/office/powerpoint/2010/main" val="1855124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2450659" y="-2450658"/>
            <a:ext cx="6858000" cy="11759318"/>
          </a:xfrm>
          <a:custGeom>
            <a:avLst/>
            <a:gdLst/>
            <a:ahLst/>
            <a:cxnLst/>
            <a:rect l="l" t="t" r="r" b="b"/>
            <a:pathLst>
              <a:path w="10287000" h="17638977">
                <a:moveTo>
                  <a:pt x="0" y="0"/>
                </a:moveTo>
                <a:lnTo>
                  <a:pt x="10287000" y="0"/>
                </a:lnTo>
                <a:lnTo>
                  <a:pt x="10287000" y="17638976"/>
                </a:lnTo>
                <a:lnTo>
                  <a:pt x="0" y="17638976"/>
                </a:lnTo>
                <a:lnTo>
                  <a:pt x="0" y="0"/>
                </a:lnTo>
                <a:close/>
              </a:path>
            </a:pathLst>
          </a:custGeom>
          <a:blipFill>
            <a:blip r:embed="rId3">
              <a:alphaModFix amt="19999"/>
            </a:blip>
            <a:stretch>
              <a:fillRect l="-19291" t="-302" r="-19291" b="-7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685800" y="1273460"/>
            <a:ext cx="5864469" cy="4311081"/>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4" name="Group 4"/>
          <p:cNvGrpSpPr/>
          <p:nvPr/>
        </p:nvGrpSpPr>
        <p:grpSpPr>
          <a:xfrm>
            <a:off x="2548771" y="2385136"/>
            <a:ext cx="2138528" cy="213852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66675" cap="sq">
              <a:solidFill>
                <a:srgbClr val="444949"/>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6" name="TextBox 6"/>
            <p:cNvSpPr txBox="1"/>
            <p:nvPr/>
          </p:nvSpPr>
          <p:spPr>
            <a:xfrm>
              <a:off x="76200" y="28575"/>
              <a:ext cx="660400" cy="70802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239"/>
                </a:lnSpc>
              </a:pPr>
              <a:endParaRPr sz="800"/>
            </a:p>
          </p:txBody>
        </p:sp>
      </p:grpSp>
      <p:sp>
        <p:nvSpPr>
          <p:cNvPr id="7" name="Freeform 7"/>
          <p:cNvSpPr/>
          <p:nvPr/>
        </p:nvSpPr>
        <p:spPr>
          <a:xfrm>
            <a:off x="1509014" y="3292475"/>
            <a:ext cx="254421" cy="254421"/>
          </a:xfrm>
          <a:custGeom>
            <a:avLst/>
            <a:gdLst/>
            <a:ahLst/>
            <a:cxnLst/>
            <a:rect l="l" t="t" r="r" b="b"/>
            <a:pathLst>
              <a:path w="381632" h="381632">
                <a:moveTo>
                  <a:pt x="0" y="0"/>
                </a:moveTo>
                <a:lnTo>
                  <a:pt x="381632" y="0"/>
                </a:lnTo>
                <a:lnTo>
                  <a:pt x="381632" y="381632"/>
                </a:lnTo>
                <a:lnTo>
                  <a:pt x="0" y="381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8" name="TextBox 8"/>
          <p:cNvSpPr txBox="1"/>
          <p:nvPr/>
        </p:nvSpPr>
        <p:spPr>
          <a:xfrm>
            <a:off x="2695438" y="3076575"/>
            <a:ext cx="1845194" cy="7646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40"/>
              </a:lnSpc>
            </a:pPr>
            <a:r>
              <a:rPr lang="en-US" sz="2200" spc="-44">
                <a:solidFill>
                  <a:srgbClr val="444949"/>
                </a:solidFill>
                <a:latin typeface="Clear Sans"/>
                <a:ea typeface="Clear Sans"/>
                <a:cs typeface="Clear Sans"/>
                <a:sym typeface="Clear Sans"/>
              </a:rPr>
              <a:t>Leerkracht als </a:t>
            </a:r>
            <a:r>
              <a:rPr lang="en-US" sz="2200" i="1" spc="-44">
                <a:solidFill>
                  <a:srgbClr val="444949"/>
                </a:solidFill>
                <a:latin typeface="Clear Sans Italics"/>
                <a:ea typeface="Clear Sans Italics"/>
                <a:cs typeface="Clear Sans Italics"/>
                <a:sym typeface="Clear Sans Italics"/>
              </a:rPr>
              <a:t>first-line helper</a:t>
            </a:r>
          </a:p>
          <a:p>
            <a:pPr algn="ctr">
              <a:lnSpc>
                <a:spcPts val="799"/>
              </a:lnSpc>
              <a:spcBef>
                <a:spcPct val="0"/>
              </a:spcBef>
            </a:pPr>
            <a:r>
              <a:rPr lang="en-US" sz="666" i="1" spc="-13">
                <a:solidFill>
                  <a:srgbClr val="444949"/>
                </a:solidFill>
                <a:latin typeface="Clear Sans Italics"/>
                <a:ea typeface="Clear Sans Italics"/>
                <a:cs typeface="Clear Sans Italics"/>
                <a:sym typeface="Clear Sans Italics"/>
              </a:rPr>
              <a:t>(Struyve et al., 2017)</a:t>
            </a:r>
          </a:p>
        </p:txBody>
      </p:sp>
      <p:sp>
        <p:nvSpPr>
          <p:cNvPr id="9" name="TextBox 9"/>
          <p:cNvSpPr txBox="1"/>
          <p:nvPr/>
        </p:nvSpPr>
        <p:spPr>
          <a:xfrm>
            <a:off x="2695438" y="1839036"/>
            <a:ext cx="1845194"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Openheid</a:t>
            </a:r>
          </a:p>
        </p:txBody>
      </p:sp>
      <p:sp>
        <p:nvSpPr>
          <p:cNvPr id="10" name="TextBox 10"/>
          <p:cNvSpPr txBox="1"/>
          <p:nvPr/>
        </p:nvSpPr>
        <p:spPr>
          <a:xfrm>
            <a:off x="713628" y="3286125"/>
            <a:ext cx="1845194"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 Allesweter</a:t>
            </a:r>
          </a:p>
        </p:txBody>
      </p:sp>
      <p:sp>
        <p:nvSpPr>
          <p:cNvPr id="11" name="TextBox 11"/>
          <p:cNvSpPr txBox="1"/>
          <p:nvPr/>
        </p:nvSpPr>
        <p:spPr>
          <a:xfrm>
            <a:off x="1028705" y="2531312"/>
            <a:ext cx="1520683"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Deskundig</a:t>
            </a:r>
          </a:p>
        </p:txBody>
      </p:sp>
      <p:sp>
        <p:nvSpPr>
          <p:cNvPr id="12" name="TextBox 12"/>
          <p:cNvSpPr txBox="1"/>
          <p:nvPr/>
        </p:nvSpPr>
        <p:spPr>
          <a:xfrm>
            <a:off x="4231366" y="1552931"/>
            <a:ext cx="1845194"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Initiatief</a:t>
            </a:r>
          </a:p>
        </p:txBody>
      </p:sp>
      <p:sp>
        <p:nvSpPr>
          <p:cNvPr id="13" name="TextBox 13"/>
          <p:cNvSpPr txBox="1"/>
          <p:nvPr/>
        </p:nvSpPr>
        <p:spPr>
          <a:xfrm>
            <a:off x="1122911" y="1552931"/>
            <a:ext cx="1845194"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Zelfvertrouwen</a:t>
            </a:r>
          </a:p>
        </p:txBody>
      </p:sp>
      <p:sp>
        <p:nvSpPr>
          <p:cNvPr id="14" name="TextBox 14"/>
          <p:cNvSpPr txBox="1"/>
          <p:nvPr/>
        </p:nvSpPr>
        <p:spPr>
          <a:xfrm>
            <a:off x="4687298" y="3286125"/>
            <a:ext cx="1845194"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Zelfinzicht</a:t>
            </a:r>
          </a:p>
        </p:txBody>
      </p:sp>
      <p:sp>
        <p:nvSpPr>
          <p:cNvPr id="15" name="TextBox 15"/>
          <p:cNvSpPr txBox="1"/>
          <p:nvPr/>
        </p:nvSpPr>
        <p:spPr>
          <a:xfrm>
            <a:off x="4540632" y="2531312"/>
            <a:ext cx="1845194" cy="1955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00"/>
              </a:lnSpc>
              <a:spcBef>
                <a:spcPct val="0"/>
              </a:spcBef>
            </a:pPr>
            <a:r>
              <a:rPr lang="en-US" sz="1333" spc="-27">
                <a:solidFill>
                  <a:srgbClr val="444949"/>
                </a:solidFill>
                <a:latin typeface="Clear Sans"/>
                <a:ea typeface="Clear Sans"/>
                <a:cs typeface="Clear Sans"/>
                <a:sym typeface="Clear Sans"/>
              </a:rPr>
              <a:t>Nieuwsgierig</a:t>
            </a:r>
          </a:p>
        </p:txBody>
      </p:sp>
      <p:sp>
        <p:nvSpPr>
          <p:cNvPr id="16" name="TextBox 16"/>
          <p:cNvSpPr txBox="1"/>
          <p:nvPr/>
        </p:nvSpPr>
        <p:spPr>
          <a:xfrm>
            <a:off x="1348715" y="4790364"/>
            <a:ext cx="4538640" cy="5461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spcBef>
                <a:spcPct val="0"/>
              </a:spcBef>
            </a:pPr>
            <a:r>
              <a:rPr lang="en-US" sz="1800" spc="-36">
                <a:solidFill>
                  <a:srgbClr val="444949"/>
                </a:solidFill>
                <a:latin typeface="Clear Sans"/>
                <a:ea typeface="Clear Sans"/>
                <a:cs typeface="Clear Sans"/>
                <a:sym typeface="Clear Sans"/>
              </a:rPr>
              <a:t>De leerkracht blijft zich verantwoordelijk voelen voor het leerproces van elke leerling.</a:t>
            </a:r>
          </a:p>
        </p:txBody>
      </p:sp>
      <p:sp>
        <p:nvSpPr>
          <p:cNvPr id="17" name="Freeform 17"/>
          <p:cNvSpPr/>
          <p:nvPr/>
        </p:nvSpPr>
        <p:spPr>
          <a:xfrm>
            <a:off x="7177088" y="25400"/>
            <a:ext cx="5014913" cy="6858000"/>
          </a:xfrm>
          <a:custGeom>
            <a:avLst/>
            <a:gdLst/>
            <a:ahLst/>
            <a:cxnLst/>
            <a:rect l="l" t="t" r="r" b="b"/>
            <a:pathLst>
              <a:path w="7522369" h="10287000">
                <a:moveTo>
                  <a:pt x="0" y="0"/>
                </a:moveTo>
                <a:lnTo>
                  <a:pt x="7522369" y="0"/>
                </a:lnTo>
                <a:lnTo>
                  <a:pt x="7522369" y="10287000"/>
                </a:lnTo>
                <a:lnTo>
                  <a:pt x="0" y="10287000"/>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8" name="Freeform 18"/>
          <p:cNvSpPr/>
          <p:nvPr/>
        </p:nvSpPr>
        <p:spPr>
          <a:xfrm rot="-216574">
            <a:off x="8536264" y="2988799"/>
            <a:ext cx="2591885" cy="810553"/>
          </a:xfrm>
          <a:custGeom>
            <a:avLst/>
            <a:gdLst/>
            <a:ahLst/>
            <a:cxnLst/>
            <a:rect l="l" t="t" r="r" b="b"/>
            <a:pathLst>
              <a:path w="3887828" h="1215830">
                <a:moveTo>
                  <a:pt x="0" y="0"/>
                </a:moveTo>
                <a:lnTo>
                  <a:pt x="3887827" y="0"/>
                </a:lnTo>
                <a:lnTo>
                  <a:pt x="3887827" y="1215829"/>
                </a:lnTo>
                <a:lnTo>
                  <a:pt x="0" y="1215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Tree>
    <p:extLst>
      <p:ext uri="{BB962C8B-B14F-4D97-AF65-F5344CB8AC3E}">
        <p14:creationId xmlns:p14="http://schemas.microsoft.com/office/powerpoint/2010/main" val="3427598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2450659" y="-2450658"/>
            <a:ext cx="6858000" cy="11759318"/>
          </a:xfrm>
          <a:custGeom>
            <a:avLst/>
            <a:gdLst/>
            <a:ahLst/>
            <a:cxnLst/>
            <a:rect l="l" t="t" r="r" b="b"/>
            <a:pathLst>
              <a:path w="10287000" h="17638977">
                <a:moveTo>
                  <a:pt x="0" y="0"/>
                </a:moveTo>
                <a:lnTo>
                  <a:pt x="10287000" y="0"/>
                </a:lnTo>
                <a:lnTo>
                  <a:pt x="10287000" y="17638976"/>
                </a:lnTo>
                <a:lnTo>
                  <a:pt x="0" y="17638976"/>
                </a:lnTo>
                <a:lnTo>
                  <a:pt x="0" y="0"/>
                </a:lnTo>
                <a:close/>
              </a:path>
            </a:pathLst>
          </a:custGeom>
          <a:blipFill>
            <a:blip r:embed="rId3">
              <a:alphaModFix amt="19999"/>
            </a:blip>
            <a:stretch>
              <a:fillRect l="-19291" t="-302" r="-19291" b="-7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Freeform 3"/>
          <p:cNvSpPr/>
          <p:nvPr/>
        </p:nvSpPr>
        <p:spPr>
          <a:xfrm>
            <a:off x="7177088" y="25400"/>
            <a:ext cx="5014913" cy="6858000"/>
          </a:xfrm>
          <a:custGeom>
            <a:avLst/>
            <a:gdLst/>
            <a:ahLst/>
            <a:cxnLst/>
            <a:rect l="l" t="t" r="r" b="b"/>
            <a:pathLst>
              <a:path w="7522369" h="10287000">
                <a:moveTo>
                  <a:pt x="0" y="0"/>
                </a:moveTo>
                <a:lnTo>
                  <a:pt x="7522369" y="0"/>
                </a:lnTo>
                <a:lnTo>
                  <a:pt x="7522369" y="10287000"/>
                </a:lnTo>
                <a:lnTo>
                  <a:pt x="0" y="1028700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8744973" y="5404065"/>
            <a:ext cx="1879143" cy="587659"/>
          </a:xfrm>
          <a:custGeom>
            <a:avLst/>
            <a:gdLst/>
            <a:ahLst/>
            <a:cxnLst/>
            <a:rect l="l" t="t" r="r" b="b"/>
            <a:pathLst>
              <a:path w="2818714" h="881489">
                <a:moveTo>
                  <a:pt x="0" y="0"/>
                </a:moveTo>
                <a:lnTo>
                  <a:pt x="2818714" y="0"/>
                </a:lnTo>
                <a:lnTo>
                  <a:pt x="2818714" y="881488"/>
                </a:lnTo>
                <a:lnTo>
                  <a:pt x="0" y="881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AutoShape 5"/>
          <p:cNvSpPr/>
          <p:nvPr/>
        </p:nvSpPr>
        <p:spPr>
          <a:xfrm>
            <a:off x="685800" y="1273460"/>
            <a:ext cx="5864469" cy="4311081"/>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6" name="TextBox 6"/>
          <p:cNvSpPr txBox="1"/>
          <p:nvPr/>
        </p:nvSpPr>
        <p:spPr>
          <a:xfrm>
            <a:off x="1367496" y="2603500"/>
            <a:ext cx="4501077" cy="16510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40"/>
              </a:lnSpc>
              <a:spcBef>
                <a:spcPct val="0"/>
              </a:spcBef>
            </a:pPr>
            <a:r>
              <a:rPr lang="en-US" sz="2200" spc="-44">
                <a:solidFill>
                  <a:srgbClr val="444949"/>
                </a:solidFill>
                <a:latin typeface="Clear Sans"/>
                <a:ea typeface="Clear Sans"/>
                <a:cs typeface="Clear Sans"/>
                <a:sym typeface="Clear Sans"/>
              </a:rPr>
              <a:t>Een </a:t>
            </a:r>
            <a:r>
              <a:rPr lang="en-US" sz="2200" b="1" spc="-44">
                <a:solidFill>
                  <a:srgbClr val="444949"/>
                </a:solidFill>
                <a:latin typeface="Clear Sans Bold"/>
                <a:ea typeface="Clear Sans Bold"/>
                <a:cs typeface="Clear Sans Bold"/>
                <a:sym typeface="Clear Sans Bold"/>
              </a:rPr>
              <a:t>stam van gedeelde verantwoordelijkheid</a:t>
            </a:r>
            <a:r>
              <a:rPr lang="en-US" sz="2200" spc="-44">
                <a:solidFill>
                  <a:srgbClr val="444949"/>
                </a:solidFill>
                <a:latin typeface="Clear Sans"/>
                <a:ea typeface="Clear Sans"/>
                <a:cs typeface="Clear Sans"/>
                <a:sym typeface="Clear Sans"/>
              </a:rPr>
              <a:t> die samenwerking over en binnen de verschillende onderwijslagen staande houdt.</a:t>
            </a:r>
          </a:p>
        </p:txBody>
      </p:sp>
    </p:spTree>
    <p:extLst>
      <p:ext uri="{BB962C8B-B14F-4D97-AF65-F5344CB8AC3E}">
        <p14:creationId xmlns:p14="http://schemas.microsoft.com/office/powerpoint/2010/main" val="75600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2450659" y="-2450658"/>
            <a:ext cx="6858000" cy="11759318"/>
          </a:xfrm>
          <a:custGeom>
            <a:avLst/>
            <a:gdLst/>
            <a:ahLst/>
            <a:cxnLst/>
            <a:rect l="l" t="t" r="r" b="b"/>
            <a:pathLst>
              <a:path w="10287000" h="17638977">
                <a:moveTo>
                  <a:pt x="0" y="0"/>
                </a:moveTo>
                <a:lnTo>
                  <a:pt x="10287000" y="0"/>
                </a:lnTo>
                <a:lnTo>
                  <a:pt x="10287000" y="17638976"/>
                </a:lnTo>
                <a:lnTo>
                  <a:pt x="0" y="17638976"/>
                </a:lnTo>
                <a:lnTo>
                  <a:pt x="0" y="0"/>
                </a:lnTo>
                <a:close/>
              </a:path>
            </a:pathLst>
          </a:custGeom>
          <a:blipFill>
            <a:blip r:embed="rId3">
              <a:alphaModFix amt="19999"/>
            </a:blip>
            <a:stretch>
              <a:fillRect l="-19291" t="-302" r="-19291" b="-7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685800" y="1273460"/>
            <a:ext cx="5864469" cy="4311081"/>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7177088" y="25400"/>
            <a:ext cx="5014913" cy="6858000"/>
          </a:xfrm>
          <a:custGeom>
            <a:avLst/>
            <a:gdLst/>
            <a:ahLst/>
            <a:cxnLst/>
            <a:rect l="l" t="t" r="r" b="b"/>
            <a:pathLst>
              <a:path w="7522369" h="10287000">
                <a:moveTo>
                  <a:pt x="0" y="0"/>
                </a:moveTo>
                <a:lnTo>
                  <a:pt x="7522369" y="0"/>
                </a:lnTo>
                <a:lnTo>
                  <a:pt x="7522369" y="10287000"/>
                </a:lnTo>
                <a:lnTo>
                  <a:pt x="0" y="1028700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Freeform 5"/>
          <p:cNvSpPr/>
          <p:nvPr/>
        </p:nvSpPr>
        <p:spPr>
          <a:xfrm rot="-216574">
            <a:off x="8511759" y="3878372"/>
            <a:ext cx="2591885" cy="810553"/>
          </a:xfrm>
          <a:custGeom>
            <a:avLst/>
            <a:gdLst/>
            <a:ahLst/>
            <a:cxnLst/>
            <a:rect l="l" t="t" r="r" b="b"/>
            <a:pathLst>
              <a:path w="3887828" h="1215830">
                <a:moveTo>
                  <a:pt x="0" y="0"/>
                </a:moveTo>
                <a:lnTo>
                  <a:pt x="3887828" y="0"/>
                </a:lnTo>
                <a:lnTo>
                  <a:pt x="3887828" y="1215830"/>
                </a:lnTo>
                <a:lnTo>
                  <a:pt x="0" y="12158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6" name="Freeform 6"/>
          <p:cNvSpPr/>
          <p:nvPr/>
        </p:nvSpPr>
        <p:spPr>
          <a:xfrm>
            <a:off x="3503117" y="2206581"/>
            <a:ext cx="2376542" cy="897145"/>
          </a:xfrm>
          <a:custGeom>
            <a:avLst/>
            <a:gdLst/>
            <a:ahLst/>
            <a:cxnLst/>
            <a:rect l="l" t="t" r="r" b="b"/>
            <a:pathLst>
              <a:path w="3564813" h="1345717">
                <a:moveTo>
                  <a:pt x="0" y="0"/>
                </a:moveTo>
                <a:lnTo>
                  <a:pt x="3564813" y="0"/>
                </a:lnTo>
                <a:lnTo>
                  <a:pt x="3564813" y="1345717"/>
                </a:lnTo>
                <a:lnTo>
                  <a:pt x="0" y="1345717"/>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7" name="Freeform 7"/>
          <p:cNvSpPr/>
          <p:nvPr/>
        </p:nvSpPr>
        <p:spPr>
          <a:xfrm>
            <a:off x="3964109" y="3480429"/>
            <a:ext cx="1454558" cy="1606439"/>
          </a:xfrm>
          <a:custGeom>
            <a:avLst/>
            <a:gdLst/>
            <a:ahLst/>
            <a:cxnLst/>
            <a:rect l="l" t="t" r="r" b="b"/>
            <a:pathLst>
              <a:path w="2181837" h="2409659">
                <a:moveTo>
                  <a:pt x="0" y="0"/>
                </a:moveTo>
                <a:lnTo>
                  <a:pt x="2181837" y="0"/>
                </a:lnTo>
                <a:lnTo>
                  <a:pt x="2181837" y="2409659"/>
                </a:lnTo>
                <a:lnTo>
                  <a:pt x="0" y="24096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8" name="TextBox 8"/>
          <p:cNvSpPr txBox="1"/>
          <p:nvPr/>
        </p:nvSpPr>
        <p:spPr>
          <a:xfrm>
            <a:off x="1241492" y="2421479"/>
            <a:ext cx="1894611" cy="330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40"/>
              </a:lnSpc>
              <a:spcBef>
                <a:spcPct val="0"/>
              </a:spcBef>
            </a:pPr>
            <a:r>
              <a:rPr lang="en-US" sz="2200" spc="-44">
                <a:solidFill>
                  <a:srgbClr val="444949"/>
                </a:solidFill>
                <a:latin typeface="Clear Sans"/>
                <a:ea typeface="Clear Sans"/>
                <a:cs typeface="Clear Sans"/>
                <a:sym typeface="Clear Sans"/>
              </a:rPr>
              <a:t>Uitwisseling</a:t>
            </a:r>
          </a:p>
        </p:txBody>
      </p:sp>
      <p:sp>
        <p:nvSpPr>
          <p:cNvPr id="9" name="TextBox 9"/>
          <p:cNvSpPr txBox="1"/>
          <p:nvPr/>
        </p:nvSpPr>
        <p:spPr>
          <a:xfrm>
            <a:off x="1241492" y="4118548"/>
            <a:ext cx="1894611" cy="330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40"/>
              </a:lnSpc>
              <a:spcBef>
                <a:spcPct val="0"/>
              </a:spcBef>
            </a:pPr>
            <a:r>
              <a:rPr lang="en-US" sz="2200" spc="-44">
                <a:solidFill>
                  <a:srgbClr val="444949"/>
                </a:solidFill>
                <a:latin typeface="Clear Sans"/>
                <a:ea typeface="Clear Sans"/>
                <a:cs typeface="Clear Sans"/>
                <a:sym typeface="Clear Sans"/>
              </a:rPr>
              <a:t>Flexibiliteit</a:t>
            </a:r>
          </a:p>
        </p:txBody>
      </p:sp>
    </p:spTree>
    <p:extLst>
      <p:ext uri="{BB962C8B-B14F-4D97-AF65-F5344CB8AC3E}">
        <p14:creationId xmlns:p14="http://schemas.microsoft.com/office/powerpoint/2010/main" val="1014478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2450659" y="-2450658"/>
            <a:ext cx="6858000" cy="11759318"/>
          </a:xfrm>
          <a:custGeom>
            <a:avLst/>
            <a:gdLst/>
            <a:ahLst/>
            <a:cxnLst/>
            <a:rect l="l" t="t" r="r" b="b"/>
            <a:pathLst>
              <a:path w="10287000" h="17638977">
                <a:moveTo>
                  <a:pt x="0" y="0"/>
                </a:moveTo>
                <a:lnTo>
                  <a:pt x="10287000" y="0"/>
                </a:lnTo>
                <a:lnTo>
                  <a:pt x="10287000" y="17638976"/>
                </a:lnTo>
                <a:lnTo>
                  <a:pt x="0" y="17638976"/>
                </a:lnTo>
                <a:lnTo>
                  <a:pt x="0" y="0"/>
                </a:lnTo>
                <a:close/>
              </a:path>
            </a:pathLst>
          </a:custGeom>
          <a:blipFill>
            <a:blip r:embed="rId2">
              <a:alphaModFix amt="19999"/>
            </a:blip>
            <a:stretch>
              <a:fillRect l="-19291" t="-302" r="-19291" b="-7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Freeform 3"/>
          <p:cNvSpPr/>
          <p:nvPr/>
        </p:nvSpPr>
        <p:spPr>
          <a:xfrm>
            <a:off x="7177088" y="0"/>
            <a:ext cx="5014913" cy="6858000"/>
          </a:xfrm>
          <a:custGeom>
            <a:avLst/>
            <a:gdLst/>
            <a:ahLst/>
            <a:cxnLst/>
            <a:rect l="l" t="t" r="r" b="b"/>
            <a:pathLst>
              <a:path w="7522369" h="10287000">
                <a:moveTo>
                  <a:pt x="0" y="0"/>
                </a:moveTo>
                <a:lnTo>
                  <a:pt x="7522369" y="0"/>
                </a:lnTo>
                <a:lnTo>
                  <a:pt x="7522369" y="10287000"/>
                </a:lnTo>
                <a:lnTo>
                  <a:pt x="0" y="10287000"/>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8216499" y="4945618"/>
            <a:ext cx="2043069" cy="638923"/>
          </a:xfrm>
          <a:custGeom>
            <a:avLst/>
            <a:gdLst/>
            <a:ahLst/>
            <a:cxnLst/>
            <a:rect l="l" t="t" r="r" b="b"/>
            <a:pathLst>
              <a:path w="3064603" h="958385">
                <a:moveTo>
                  <a:pt x="0" y="0"/>
                </a:moveTo>
                <a:lnTo>
                  <a:pt x="3064604" y="0"/>
                </a:lnTo>
                <a:lnTo>
                  <a:pt x="3064604" y="958385"/>
                </a:lnTo>
                <a:lnTo>
                  <a:pt x="0" y="958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AutoShape 5"/>
          <p:cNvSpPr/>
          <p:nvPr/>
        </p:nvSpPr>
        <p:spPr>
          <a:xfrm>
            <a:off x="685800" y="1273460"/>
            <a:ext cx="5864469" cy="4311081"/>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aphicFrame>
        <p:nvGraphicFramePr>
          <p:cNvPr id="6" name="Table 6"/>
          <p:cNvGraphicFramePr>
            <a:graphicFrameLocks noGrp="1"/>
          </p:cNvGraphicFramePr>
          <p:nvPr/>
        </p:nvGraphicFramePr>
        <p:xfrm>
          <a:off x="1143481" y="1986540"/>
          <a:ext cx="4952519" cy="3032976"/>
        </p:xfrm>
        <a:graphic>
          <a:graphicData uri="http://schemas.openxmlformats.org/drawingml/2006/table">
            <a:tbl>
              <a:tblPr/>
              <a:tblGrid>
                <a:gridCol w="2440892">
                  <a:extLst>
                    <a:ext uri="{9D8B030D-6E8A-4147-A177-3AD203B41FA5}">
                      <a16:colId xmlns:a16="http://schemas.microsoft.com/office/drawing/2014/main" val="20000"/>
                    </a:ext>
                  </a:extLst>
                </a:gridCol>
                <a:gridCol w="2511627">
                  <a:extLst>
                    <a:ext uri="{9D8B030D-6E8A-4147-A177-3AD203B41FA5}">
                      <a16:colId xmlns:a16="http://schemas.microsoft.com/office/drawing/2014/main" val="20001"/>
                    </a:ext>
                  </a:extLst>
                </a:gridCol>
              </a:tblGrid>
              <a:tr h="1602802">
                <a:tc>
                  <a:txBody>
                    <a:bodyPr/>
                    <a:lstStyle/>
                    <a:p>
                      <a:pPr algn="ctr">
                        <a:lnSpc>
                          <a:spcPts val="4200"/>
                        </a:lnSpc>
                        <a:defRPr/>
                      </a:pPr>
                      <a:r>
                        <a:rPr lang="en-US" sz="2000">
                          <a:solidFill>
                            <a:srgbClr val="444949"/>
                          </a:solidFill>
                          <a:latin typeface="Clear Sans"/>
                          <a:ea typeface="Clear Sans"/>
                          <a:cs typeface="Clear Sans"/>
                          <a:sym typeface="Clear Sans"/>
                        </a:rPr>
                        <a:t>Scholengroepen</a:t>
                      </a:r>
                      <a:endParaRPr lang="en-US" sz="700"/>
                    </a:p>
                  </a:txBody>
                  <a:tcPr marL="127000" marR="127000" marT="127000" marB="127000" anchor="ctr">
                    <a:lnL w="19050" cap="flat" cmpd="sng" algn="ctr">
                      <a:solidFill>
                        <a:srgbClr val="444949"/>
                      </a:solidFill>
                      <a:prstDash val="solid"/>
                      <a:round/>
                      <a:headEnd type="none" w="med" len="med"/>
                      <a:tailEnd type="none" w="med" len="med"/>
                    </a:lnL>
                    <a:lnR w="19050" cap="flat" cmpd="sng" algn="ctr">
                      <a:solidFill>
                        <a:srgbClr val="444949"/>
                      </a:solidFill>
                      <a:prstDash val="solid"/>
                      <a:round/>
                      <a:headEnd type="none" w="med" len="med"/>
                      <a:tailEnd type="none" w="med" len="med"/>
                    </a:lnR>
                    <a:lnT w="19050" cap="flat" cmpd="sng" algn="ctr">
                      <a:solidFill>
                        <a:srgbClr val="444949"/>
                      </a:solidFill>
                      <a:prstDash val="solid"/>
                      <a:round/>
                      <a:headEnd type="none" w="med" len="med"/>
                      <a:tailEnd type="none" w="med" len="med"/>
                    </a:lnT>
                    <a:lnB w="19050" cap="flat" cmpd="sng" algn="ctr">
                      <a:solidFill>
                        <a:srgbClr val="444949"/>
                      </a:solidFill>
                      <a:prstDash val="solid"/>
                      <a:round/>
                      <a:headEnd type="none" w="med" len="med"/>
                      <a:tailEnd type="none" w="med" len="med"/>
                    </a:lnB>
                    <a:solidFill>
                      <a:srgbClr val="BBCDC5"/>
                    </a:solidFill>
                  </a:tcPr>
                </a:tc>
                <a:tc>
                  <a:txBody>
                    <a:bodyPr/>
                    <a:lstStyle/>
                    <a:p>
                      <a:pPr algn="ctr">
                        <a:lnSpc>
                          <a:spcPts val="4200"/>
                        </a:lnSpc>
                        <a:defRPr/>
                      </a:pPr>
                      <a:r>
                        <a:rPr lang="en-US" sz="2000">
                          <a:solidFill>
                            <a:srgbClr val="444949"/>
                          </a:solidFill>
                          <a:latin typeface="Clear Sans"/>
                          <a:ea typeface="Clear Sans"/>
                          <a:cs typeface="Clear Sans"/>
                          <a:sym typeface="Clear Sans"/>
                        </a:rPr>
                        <a:t>Gespecialiseerde scholen</a:t>
                      </a:r>
                      <a:endParaRPr lang="en-US" sz="700"/>
                    </a:p>
                  </a:txBody>
                  <a:tcPr marL="127000" marR="127000" marT="127000" marB="127000" anchor="ctr">
                    <a:lnL w="19050" cap="flat" cmpd="sng" algn="ctr">
                      <a:solidFill>
                        <a:srgbClr val="444949"/>
                      </a:solidFill>
                      <a:prstDash val="solid"/>
                      <a:round/>
                      <a:headEnd type="none" w="med" len="med"/>
                      <a:tailEnd type="none" w="med" len="med"/>
                    </a:lnL>
                    <a:lnR w="19050" cap="flat" cmpd="sng" algn="ctr">
                      <a:solidFill>
                        <a:srgbClr val="444949"/>
                      </a:solidFill>
                      <a:prstDash val="solid"/>
                      <a:round/>
                      <a:headEnd type="none" w="med" len="med"/>
                      <a:tailEnd type="none" w="med" len="med"/>
                    </a:lnR>
                    <a:lnT w="19050" cap="flat" cmpd="sng" algn="ctr">
                      <a:solidFill>
                        <a:srgbClr val="444949"/>
                      </a:solidFill>
                      <a:prstDash val="solid"/>
                      <a:round/>
                      <a:headEnd type="none" w="med" len="med"/>
                      <a:tailEnd type="none" w="med" len="med"/>
                    </a:lnT>
                    <a:lnB w="19050" cap="flat" cmpd="sng" algn="ctr">
                      <a:solidFill>
                        <a:srgbClr val="444949"/>
                      </a:solidFill>
                      <a:prstDash val="solid"/>
                      <a:round/>
                      <a:headEnd type="none" w="med" len="med"/>
                      <a:tailEnd type="none" w="med" len="med"/>
                    </a:lnB>
                    <a:solidFill>
                      <a:srgbClr val="BBCDC5"/>
                    </a:solidFill>
                  </a:tcPr>
                </a:tc>
                <a:extLst>
                  <a:ext uri="{0D108BD9-81ED-4DB2-BD59-A6C34878D82A}">
                    <a16:rowId xmlns:a16="http://schemas.microsoft.com/office/drawing/2014/main" val="10000"/>
                  </a:ext>
                </a:extLst>
              </a:tr>
              <a:tr h="311460">
                <a:tc rowSpan="3" gridSpan="2">
                  <a:txBody>
                    <a:bodyPr/>
                    <a:lstStyle/>
                    <a:p>
                      <a:pPr algn="ctr">
                        <a:lnSpc>
                          <a:spcPts val="2100"/>
                        </a:lnSpc>
                        <a:defRPr/>
                      </a:pPr>
                      <a:endParaRPr lang="en-US" sz="700"/>
                    </a:p>
                  </a:txBody>
                  <a:tcPr marL="127000" marR="127000" marT="127000" marB="1270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19050" cap="flat" cmpd="sng" algn="ctr">
                      <a:solidFill>
                        <a:srgbClr val="444949"/>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BCDC5"/>
                    </a:solidFill>
                  </a:tcPr>
                </a:tc>
                <a:tc rowSpan="3" hMerge="1">
                  <a:txBody>
                    <a:bodyPr/>
                    <a:lstStyle/>
                    <a:p>
                      <a:pPr algn="ctr">
                        <a:lnSpc>
                          <a:spcPts val="2100"/>
                        </a:lnSpc>
                        <a:defRPr/>
                      </a:pP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BCDC5"/>
                    </a:solidFill>
                  </a:tcPr>
                </a:tc>
                <a:extLst>
                  <a:ext uri="{0D108BD9-81ED-4DB2-BD59-A6C34878D82A}">
                    <a16:rowId xmlns:a16="http://schemas.microsoft.com/office/drawing/2014/main" val="10001"/>
                  </a:ext>
                </a:extLst>
              </a:tr>
              <a:tr h="559357">
                <a:tc gridSpan="2" vMerge="1">
                  <a:txBody>
                    <a:bodyPr/>
                    <a:lstStyle/>
                    <a:p>
                      <a:pPr algn="ctr">
                        <a:lnSpc>
                          <a:spcPts val="2100"/>
                        </a:lnSpc>
                        <a:defRPr/>
                      </a:pP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BCDC5"/>
                    </a:solidFill>
                  </a:tcPr>
                </a:tc>
                <a:tc hMerge="1" vMerge="1">
                  <a:txBody>
                    <a:bodyPr/>
                    <a:lstStyle/>
                    <a:p>
                      <a:pPr algn="ctr">
                        <a:lnSpc>
                          <a:spcPts val="2100"/>
                        </a:lnSpc>
                        <a:defRPr/>
                      </a:pP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BCDC5"/>
                    </a:solidFill>
                  </a:tcPr>
                </a:tc>
                <a:extLst>
                  <a:ext uri="{0D108BD9-81ED-4DB2-BD59-A6C34878D82A}">
                    <a16:rowId xmlns:a16="http://schemas.microsoft.com/office/drawing/2014/main" val="10002"/>
                  </a:ext>
                </a:extLst>
              </a:tr>
              <a:tr h="559357">
                <a:tc gridSpan="2" vMerge="1">
                  <a:txBody>
                    <a:bodyPr/>
                    <a:lstStyle/>
                    <a:p>
                      <a:pPr algn="ctr">
                        <a:lnSpc>
                          <a:spcPts val="2100"/>
                        </a:lnSpc>
                        <a:defRPr/>
                      </a:pP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BCDC5"/>
                    </a:solidFill>
                  </a:tcPr>
                </a:tc>
                <a:tc hMerge="1" vMerge="1">
                  <a:txBody>
                    <a:bodyPr/>
                    <a:lstStyle/>
                    <a:p>
                      <a:pPr algn="ctr">
                        <a:lnSpc>
                          <a:spcPts val="2100"/>
                        </a:lnSpc>
                        <a:defRPr/>
                      </a:pP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BBCDC5"/>
                    </a:solidFill>
                  </a:tcPr>
                </a:tc>
                <a:extLst>
                  <a:ext uri="{0D108BD9-81ED-4DB2-BD59-A6C34878D82A}">
                    <a16:rowId xmlns:a16="http://schemas.microsoft.com/office/drawing/2014/main" val="10003"/>
                  </a:ext>
                </a:extLst>
              </a:tr>
            </a:tbl>
          </a:graphicData>
        </a:graphic>
      </p:graphicFrame>
      <p:sp>
        <p:nvSpPr>
          <p:cNvPr id="7" name="TextBox 7"/>
          <p:cNvSpPr txBox="1"/>
          <p:nvPr/>
        </p:nvSpPr>
        <p:spPr>
          <a:xfrm>
            <a:off x="1287805" y="3927495"/>
            <a:ext cx="4660459" cy="855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spcBef>
                <a:spcPct val="0"/>
              </a:spcBef>
            </a:pPr>
            <a:r>
              <a:rPr lang="en-US" sz="1200" spc="-12">
                <a:solidFill>
                  <a:srgbClr val="444949"/>
                </a:solidFill>
                <a:latin typeface="Clear Sans"/>
                <a:ea typeface="Clear Sans"/>
                <a:cs typeface="Clear Sans"/>
                <a:sym typeface="Clear Sans"/>
              </a:rPr>
              <a:t>“Nou dat je elkaar kan vinden, [...] zodat je op studiedagen met elkaar in gesprek gaat. Dat er een SBO aan tafel zit. Dat die aan tafel zit, dat die. En dat je gewoon met z’n allen het gaat hebben over onderwijs.”</a:t>
            </a:r>
          </a:p>
        </p:txBody>
      </p:sp>
    </p:spTree>
    <p:extLst>
      <p:ext uri="{BB962C8B-B14F-4D97-AF65-F5344CB8AC3E}">
        <p14:creationId xmlns:p14="http://schemas.microsoft.com/office/powerpoint/2010/main" val="361393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EE38-7FA4-FD02-969E-80E63D2EF672}"/>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5B2ED96B-9E88-C7E3-A6A1-641CF6B4DCAE}"/>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C249D858-8CD8-B542-9807-4DED380477C6}" type="datetime1">
              <a:rPr lang="nl-NL" altLang="nl-NL" smtClean="0">
                <a:solidFill>
                  <a:schemeClr val="bg1"/>
                </a:solidFill>
              </a:rPr>
              <a:pPr fontAlgn="base">
                <a:spcBef>
                  <a:spcPct val="0"/>
                </a:spcBef>
                <a:spcAft>
                  <a:spcPct val="0"/>
                </a:spcAft>
              </a:pPr>
              <a:t>06-02-2025</a:t>
            </a:fld>
            <a:endParaRPr lang="nl-NL" altLang="nl-NL">
              <a:solidFill>
                <a:schemeClr val="bg1"/>
              </a:solidFill>
            </a:endParaRPr>
          </a:p>
        </p:txBody>
      </p:sp>
      <p:sp>
        <p:nvSpPr>
          <p:cNvPr id="12290" name="Tijdelijke aanduiding voor dianummer 3">
            <a:extLst>
              <a:ext uri="{FF2B5EF4-FFF2-40B4-BE49-F238E27FC236}">
                <a16:creationId xmlns:a16="http://schemas.microsoft.com/office/drawing/2014/main" id="{B6700CD7-9073-2A49-0F11-B3E37D925DF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3</a:t>
            </a:fld>
            <a:endParaRPr lang="nl-NL" altLang="nl-NL">
              <a:solidFill>
                <a:schemeClr val="bg1"/>
              </a:solidFill>
            </a:endParaRPr>
          </a:p>
        </p:txBody>
      </p:sp>
      <p:sp>
        <p:nvSpPr>
          <p:cNvPr id="2" name="Tekstvak 1">
            <a:extLst>
              <a:ext uri="{FF2B5EF4-FFF2-40B4-BE49-F238E27FC236}">
                <a16:creationId xmlns:a16="http://schemas.microsoft.com/office/drawing/2014/main" id="{F1B641DB-9D38-D3F4-3F3B-A98039E10A31}"/>
              </a:ext>
            </a:extLst>
          </p:cNvPr>
          <p:cNvSpPr txBox="1"/>
          <p:nvPr/>
        </p:nvSpPr>
        <p:spPr>
          <a:xfrm>
            <a:off x="678426" y="570271"/>
            <a:ext cx="10894142" cy="523220"/>
          </a:xfrm>
          <a:prstGeom prst="rect">
            <a:avLst/>
          </a:prstGeom>
          <a:noFill/>
        </p:spPr>
        <p:txBody>
          <a:bodyPr wrap="square">
            <a:spAutoFit/>
          </a:bodyPr>
          <a:lstStyle/>
          <a:p>
            <a:r>
              <a:rPr lang="nl-NL" sz="2800" b="1" dirty="0">
                <a:solidFill>
                  <a:schemeClr val="accent1"/>
                </a:solidFill>
              </a:rPr>
              <a:t>Wie zijn er hier?</a:t>
            </a:r>
            <a:endParaRPr lang="nl-NL" sz="2800" dirty="0">
              <a:solidFill>
                <a:schemeClr val="accent1"/>
              </a:solidFill>
            </a:endParaRPr>
          </a:p>
        </p:txBody>
      </p:sp>
      <p:sp>
        <p:nvSpPr>
          <p:cNvPr id="8" name="Rechthoek 7">
            <a:extLst>
              <a:ext uri="{FF2B5EF4-FFF2-40B4-BE49-F238E27FC236}">
                <a16:creationId xmlns:a16="http://schemas.microsoft.com/office/drawing/2014/main" id="{0C8C90EB-6226-C768-ABC2-E42C2588BA06}"/>
              </a:ext>
            </a:extLst>
          </p:cNvPr>
          <p:cNvSpPr/>
          <p:nvPr/>
        </p:nvSpPr>
        <p:spPr>
          <a:xfrm>
            <a:off x="775591" y="1503947"/>
            <a:ext cx="5430644" cy="1151444"/>
          </a:xfrm>
          <a:prstGeom prst="rect">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dirty="0"/>
              <a:t>Alle kinderen naar een goede school.</a:t>
            </a:r>
          </a:p>
        </p:txBody>
      </p:sp>
      <p:pic>
        <p:nvPicPr>
          <p:cNvPr id="1026" name="Picture 2" descr="Multidisciplinair samenwerken - Cardo Healthcare">
            <a:extLst>
              <a:ext uri="{FF2B5EF4-FFF2-40B4-BE49-F238E27FC236}">
                <a16:creationId xmlns:a16="http://schemas.microsoft.com/office/drawing/2014/main" id="{1010C024-C3CC-263D-AADC-E271238A2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757" y="3211367"/>
            <a:ext cx="3941069" cy="307636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7913DF69-348F-EFCD-D086-627A8A52ABF8}"/>
              </a:ext>
            </a:extLst>
          </p:cNvPr>
          <p:cNvPicPr>
            <a:picLocks noChangeAspect="1"/>
          </p:cNvPicPr>
          <p:nvPr/>
        </p:nvPicPr>
        <p:blipFill>
          <a:blip r:embed="rId4"/>
          <a:stretch>
            <a:fillRect/>
          </a:stretch>
        </p:blipFill>
        <p:spPr>
          <a:xfrm>
            <a:off x="7207417" y="1503947"/>
            <a:ext cx="3151772" cy="4303531"/>
          </a:xfrm>
          <a:prstGeom prst="rect">
            <a:avLst/>
          </a:prstGeom>
        </p:spPr>
      </p:pic>
    </p:spTree>
    <p:extLst>
      <p:ext uri="{BB962C8B-B14F-4D97-AF65-F5344CB8AC3E}">
        <p14:creationId xmlns:p14="http://schemas.microsoft.com/office/powerpoint/2010/main" val="1464481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9F5"/>
        </a:solidFill>
        <a:effectLst/>
      </p:bgPr>
    </p:bg>
    <p:spTree>
      <p:nvGrpSpPr>
        <p:cNvPr id="1" name=""/>
        <p:cNvGrpSpPr/>
        <p:nvPr/>
      </p:nvGrpSpPr>
      <p:grpSpPr>
        <a:xfrm>
          <a:off x="0" y="0"/>
          <a:ext cx="0" cy="0"/>
          <a:chOff x="0" y="0"/>
          <a:chExt cx="0" cy="0"/>
        </a:xfrm>
      </p:grpSpPr>
      <p:sp>
        <p:nvSpPr>
          <p:cNvPr id="2" name="Freeform 2"/>
          <p:cNvSpPr/>
          <p:nvPr/>
        </p:nvSpPr>
        <p:spPr>
          <a:xfrm rot="-5400000">
            <a:off x="2450659" y="-2450658"/>
            <a:ext cx="6858000" cy="11759318"/>
          </a:xfrm>
          <a:custGeom>
            <a:avLst/>
            <a:gdLst/>
            <a:ahLst/>
            <a:cxnLst/>
            <a:rect l="l" t="t" r="r" b="b"/>
            <a:pathLst>
              <a:path w="10287000" h="17638977">
                <a:moveTo>
                  <a:pt x="0" y="0"/>
                </a:moveTo>
                <a:lnTo>
                  <a:pt x="10287000" y="0"/>
                </a:lnTo>
                <a:lnTo>
                  <a:pt x="10287000" y="17638976"/>
                </a:lnTo>
                <a:lnTo>
                  <a:pt x="0" y="17638976"/>
                </a:lnTo>
                <a:lnTo>
                  <a:pt x="0" y="0"/>
                </a:lnTo>
                <a:close/>
              </a:path>
            </a:pathLst>
          </a:custGeom>
          <a:blipFill>
            <a:blip r:embed="rId3">
              <a:alphaModFix amt="19999"/>
            </a:blip>
            <a:stretch>
              <a:fillRect l="-19291" t="-302" r="-19291" b="-74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685800" y="1273460"/>
            <a:ext cx="5864469" cy="4311081"/>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7177088" y="25400"/>
            <a:ext cx="5014913" cy="6858000"/>
          </a:xfrm>
          <a:custGeom>
            <a:avLst/>
            <a:gdLst/>
            <a:ahLst/>
            <a:cxnLst/>
            <a:rect l="l" t="t" r="r" b="b"/>
            <a:pathLst>
              <a:path w="7522369" h="10287000">
                <a:moveTo>
                  <a:pt x="0" y="0"/>
                </a:moveTo>
                <a:lnTo>
                  <a:pt x="7522369" y="0"/>
                </a:lnTo>
                <a:lnTo>
                  <a:pt x="7522369" y="10287000"/>
                </a:lnTo>
                <a:lnTo>
                  <a:pt x="0" y="1028700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Freeform 5"/>
          <p:cNvSpPr/>
          <p:nvPr/>
        </p:nvSpPr>
        <p:spPr>
          <a:xfrm rot="-216574">
            <a:off x="9441705" y="4975795"/>
            <a:ext cx="1770147" cy="553573"/>
          </a:xfrm>
          <a:custGeom>
            <a:avLst/>
            <a:gdLst/>
            <a:ahLst/>
            <a:cxnLst/>
            <a:rect l="l" t="t" r="r" b="b"/>
            <a:pathLst>
              <a:path w="2655221" h="830360">
                <a:moveTo>
                  <a:pt x="0" y="0"/>
                </a:moveTo>
                <a:lnTo>
                  <a:pt x="2655222" y="0"/>
                </a:lnTo>
                <a:lnTo>
                  <a:pt x="2655222" y="830360"/>
                </a:lnTo>
                <a:lnTo>
                  <a:pt x="0" y="83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6" name="TextBox 6"/>
          <p:cNvSpPr txBox="1"/>
          <p:nvPr/>
        </p:nvSpPr>
        <p:spPr>
          <a:xfrm>
            <a:off x="2409734" y="2086151"/>
            <a:ext cx="2522000" cy="330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40"/>
              </a:lnSpc>
              <a:spcBef>
                <a:spcPct val="0"/>
              </a:spcBef>
            </a:pPr>
            <a:r>
              <a:rPr lang="en-US" sz="2200" spc="-44">
                <a:solidFill>
                  <a:srgbClr val="444949"/>
                </a:solidFill>
                <a:latin typeface="Clear Sans"/>
                <a:ea typeface="Clear Sans"/>
                <a:cs typeface="Clear Sans"/>
                <a:sym typeface="Clear Sans"/>
              </a:rPr>
              <a:t>Partnerschap</a:t>
            </a:r>
          </a:p>
        </p:txBody>
      </p:sp>
      <p:sp>
        <p:nvSpPr>
          <p:cNvPr id="7" name="TextBox 7"/>
          <p:cNvSpPr txBox="1"/>
          <p:nvPr/>
        </p:nvSpPr>
        <p:spPr>
          <a:xfrm>
            <a:off x="807566" y="3524550"/>
            <a:ext cx="1472746" cy="2730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spcBef>
                <a:spcPct val="0"/>
              </a:spcBef>
            </a:pPr>
            <a:r>
              <a:rPr lang="en-US" sz="1800" spc="-36">
                <a:solidFill>
                  <a:srgbClr val="444949"/>
                </a:solidFill>
                <a:latin typeface="Clear Sans"/>
                <a:ea typeface="Clear Sans"/>
                <a:cs typeface="Clear Sans"/>
                <a:sym typeface="Clear Sans"/>
              </a:rPr>
              <a:t>Laagdrempelig</a:t>
            </a:r>
          </a:p>
        </p:txBody>
      </p:sp>
      <p:sp>
        <p:nvSpPr>
          <p:cNvPr id="8" name="TextBox 8"/>
          <p:cNvSpPr txBox="1"/>
          <p:nvPr/>
        </p:nvSpPr>
        <p:spPr>
          <a:xfrm>
            <a:off x="4706340" y="3524550"/>
            <a:ext cx="1472746" cy="2730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spcBef>
                <a:spcPct val="0"/>
              </a:spcBef>
            </a:pPr>
            <a:r>
              <a:rPr lang="en-US" sz="1800" spc="-36">
                <a:solidFill>
                  <a:srgbClr val="444949"/>
                </a:solidFill>
                <a:latin typeface="Clear Sans"/>
                <a:ea typeface="Clear Sans"/>
                <a:cs typeface="Clear Sans"/>
                <a:sym typeface="Clear Sans"/>
              </a:rPr>
              <a:t>Coach</a:t>
            </a:r>
          </a:p>
        </p:txBody>
      </p:sp>
      <p:sp>
        <p:nvSpPr>
          <p:cNvPr id="9" name="TextBox 9"/>
          <p:cNvSpPr txBox="1"/>
          <p:nvPr/>
        </p:nvSpPr>
        <p:spPr>
          <a:xfrm>
            <a:off x="2934361" y="3524550"/>
            <a:ext cx="1472746" cy="2730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60"/>
              </a:lnSpc>
              <a:spcBef>
                <a:spcPct val="0"/>
              </a:spcBef>
            </a:pPr>
            <a:r>
              <a:rPr lang="en-US" sz="1800" spc="-36">
                <a:solidFill>
                  <a:srgbClr val="444949"/>
                </a:solidFill>
                <a:latin typeface="Clear Sans"/>
                <a:ea typeface="Clear Sans"/>
                <a:cs typeface="Clear Sans"/>
                <a:sym typeface="Clear Sans"/>
              </a:rPr>
              <a:t>Verbinder</a:t>
            </a:r>
          </a:p>
        </p:txBody>
      </p:sp>
      <p:sp>
        <p:nvSpPr>
          <p:cNvPr id="10" name="TextBox 10"/>
          <p:cNvSpPr txBox="1"/>
          <p:nvPr/>
        </p:nvSpPr>
        <p:spPr>
          <a:xfrm>
            <a:off x="839362" y="4266270"/>
            <a:ext cx="5557345" cy="711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40"/>
              </a:lnSpc>
              <a:spcBef>
                <a:spcPct val="0"/>
              </a:spcBef>
            </a:pPr>
            <a:r>
              <a:rPr lang="en-US" sz="1200" spc="-24">
                <a:solidFill>
                  <a:srgbClr val="444949"/>
                </a:solidFill>
                <a:latin typeface="Clear Sans"/>
                <a:ea typeface="Clear Sans"/>
                <a:cs typeface="Clear Sans"/>
                <a:sym typeface="Clear Sans"/>
              </a:rPr>
              <a:t>“Nu gaan we dus heel erg kijken naar hoe we met elkaar in gesprek kunnen gaan, dat misschien jouw leerkracht handelen daar ook al preventief in kan werken om het kind op een andere manier te begeleiden. Niet dat het dan bij de leerkrachten ligt. Dat je de leerkracht even vanuit een andere hoek laat kijken.”</a:t>
            </a:r>
          </a:p>
        </p:txBody>
      </p:sp>
      <p:sp>
        <p:nvSpPr>
          <p:cNvPr id="11" name="AutoShape 11"/>
          <p:cNvSpPr/>
          <p:nvPr/>
        </p:nvSpPr>
        <p:spPr>
          <a:xfrm flipH="1">
            <a:off x="1917977" y="2416351"/>
            <a:ext cx="1752757" cy="1108199"/>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2" name="AutoShape 12"/>
          <p:cNvSpPr/>
          <p:nvPr/>
        </p:nvSpPr>
        <p:spPr>
          <a:xfrm flipH="1">
            <a:off x="3670734" y="2416351"/>
            <a:ext cx="0" cy="1108199"/>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3" name="AutoShape 13"/>
          <p:cNvSpPr/>
          <p:nvPr/>
        </p:nvSpPr>
        <p:spPr>
          <a:xfrm>
            <a:off x="3670734" y="2416351"/>
            <a:ext cx="1771979" cy="1108199"/>
          </a:xfrm>
          <a:prstGeom prst="line">
            <a:avLst/>
          </a:prstGeom>
          <a:ln w="38100" cap="flat">
            <a:solidFill>
              <a:srgbClr val="444949"/>
            </a:solidFill>
            <a:prstDash val="solid"/>
            <a:headEnd type="none" w="sm" len="sm"/>
            <a:tailEnd type="arrow" w="med"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Tree>
    <p:extLst>
      <p:ext uri="{BB962C8B-B14F-4D97-AF65-F5344CB8AC3E}">
        <p14:creationId xmlns:p14="http://schemas.microsoft.com/office/powerpoint/2010/main" val="1768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BCDC5"/>
        </a:solidFill>
        <a:effectLst/>
      </p:bgPr>
    </p:bg>
    <p:spTree>
      <p:nvGrpSpPr>
        <p:cNvPr id="1" name=""/>
        <p:cNvGrpSpPr/>
        <p:nvPr/>
      </p:nvGrpSpPr>
      <p:grpSpPr>
        <a:xfrm>
          <a:off x="0" y="0"/>
          <a:ext cx="0" cy="0"/>
          <a:chOff x="0" y="0"/>
          <a:chExt cx="0" cy="0"/>
        </a:xfrm>
      </p:grpSpPr>
      <p:sp>
        <p:nvSpPr>
          <p:cNvPr id="2" name="Freeform 2"/>
          <p:cNvSpPr/>
          <p:nvPr/>
        </p:nvSpPr>
        <p:spPr>
          <a:xfrm rot="-1106427">
            <a:off x="-200561" y="3363089"/>
            <a:ext cx="12750756" cy="7156362"/>
          </a:xfrm>
          <a:custGeom>
            <a:avLst/>
            <a:gdLst/>
            <a:ahLst/>
            <a:cxnLst/>
            <a:rect l="l" t="t" r="r" b="b"/>
            <a:pathLst>
              <a:path w="19126134" h="10734543">
                <a:moveTo>
                  <a:pt x="0" y="0"/>
                </a:moveTo>
                <a:lnTo>
                  <a:pt x="19126134" y="0"/>
                </a:lnTo>
                <a:lnTo>
                  <a:pt x="19126134" y="10734542"/>
                </a:lnTo>
                <a:lnTo>
                  <a:pt x="0" y="10734542"/>
                </a:lnTo>
                <a:lnTo>
                  <a:pt x="0" y="0"/>
                </a:lnTo>
                <a:close/>
              </a:path>
            </a:pathLst>
          </a:custGeom>
          <a:blipFill>
            <a:blip r:embed="rId3">
              <a:alphaModFix amt="19999"/>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Freeform 3"/>
          <p:cNvSpPr/>
          <p:nvPr/>
        </p:nvSpPr>
        <p:spPr>
          <a:xfrm>
            <a:off x="3981932" y="4509059"/>
            <a:ext cx="4228136" cy="1663141"/>
          </a:xfrm>
          <a:custGeom>
            <a:avLst/>
            <a:gdLst/>
            <a:ahLst/>
            <a:cxnLst/>
            <a:rect l="l" t="t" r="r" b="b"/>
            <a:pathLst>
              <a:path w="6342204" h="2494712">
                <a:moveTo>
                  <a:pt x="0" y="0"/>
                </a:moveTo>
                <a:lnTo>
                  <a:pt x="6342204" y="0"/>
                </a:lnTo>
                <a:lnTo>
                  <a:pt x="6342204" y="2494712"/>
                </a:lnTo>
                <a:lnTo>
                  <a:pt x="0" y="2494712"/>
                </a:lnTo>
                <a:lnTo>
                  <a:pt x="0" y="0"/>
                </a:lnTo>
                <a:close/>
              </a:path>
            </a:pathLst>
          </a:custGeom>
          <a:blipFill>
            <a:blip r:embed="rId4">
              <a:extLst>
                <a:ext uri="{96DAC541-7B7A-43D3-8B79-37D633B846F1}">
                  <asvg:svgBlip xmlns:asvg="http://schemas.microsoft.com/office/drawing/2016/SVG/main" r:embed="rId5"/>
                </a:ext>
              </a:extLst>
            </a:blip>
            <a:stretch>
              <a:fillRect t="-1088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rot="-899293">
            <a:off x="4035245" y="2096492"/>
            <a:ext cx="1482624" cy="2555489"/>
          </a:xfrm>
          <a:custGeom>
            <a:avLst/>
            <a:gdLst/>
            <a:ahLst/>
            <a:cxnLst/>
            <a:rect l="l" t="t" r="r" b="b"/>
            <a:pathLst>
              <a:path w="2223936" h="3833233">
                <a:moveTo>
                  <a:pt x="0" y="0"/>
                </a:moveTo>
                <a:lnTo>
                  <a:pt x="2223936" y="0"/>
                </a:lnTo>
                <a:lnTo>
                  <a:pt x="2223936" y="3833234"/>
                </a:lnTo>
                <a:lnTo>
                  <a:pt x="0" y="3833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5" name="Freeform 5"/>
          <p:cNvSpPr/>
          <p:nvPr/>
        </p:nvSpPr>
        <p:spPr>
          <a:xfrm rot="-10401145" flipH="1" flipV="1">
            <a:off x="5471664" y="2385013"/>
            <a:ext cx="1260255" cy="2172207"/>
          </a:xfrm>
          <a:custGeom>
            <a:avLst/>
            <a:gdLst/>
            <a:ahLst/>
            <a:cxnLst/>
            <a:rect l="l" t="t" r="r" b="b"/>
            <a:pathLst>
              <a:path w="1890382" h="3258311">
                <a:moveTo>
                  <a:pt x="1890382" y="3258311"/>
                </a:moveTo>
                <a:lnTo>
                  <a:pt x="0" y="3258311"/>
                </a:lnTo>
                <a:lnTo>
                  <a:pt x="0" y="0"/>
                </a:lnTo>
                <a:lnTo>
                  <a:pt x="1890382" y="0"/>
                </a:lnTo>
                <a:lnTo>
                  <a:pt x="1890382" y="325831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6" name="Freeform 6"/>
          <p:cNvSpPr/>
          <p:nvPr/>
        </p:nvSpPr>
        <p:spPr>
          <a:xfrm rot="-8100000">
            <a:off x="6749275" y="2325768"/>
            <a:ext cx="1240872" cy="2138799"/>
          </a:xfrm>
          <a:custGeom>
            <a:avLst/>
            <a:gdLst/>
            <a:ahLst/>
            <a:cxnLst/>
            <a:rect l="l" t="t" r="r" b="b"/>
            <a:pathLst>
              <a:path w="1861308" h="3208198">
                <a:moveTo>
                  <a:pt x="0" y="0"/>
                </a:moveTo>
                <a:lnTo>
                  <a:pt x="1861308" y="0"/>
                </a:lnTo>
                <a:lnTo>
                  <a:pt x="1861308" y="3208198"/>
                </a:lnTo>
                <a:lnTo>
                  <a:pt x="0" y="32081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7" name="Freeform 7"/>
          <p:cNvSpPr/>
          <p:nvPr/>
        </p:nvSpPr>
        <p:spPr>
          <a:xfrm>
            <a:off x="4606726" y="241316"/>
            <a:ext cx="2246686" cy="1805657"/>
          </a:xfrm>
          <a:custGeom>
            <a:avLst/>
            <a:gdLst/>
            <a:ahLst/>
            <a:cxnLst/>
            <a:rect l="l" t="t" r="r" b="b"/>
            <a:pathLst>
              <a:path w="3370029" h="2708485">
                <a:moveTo>
                  <a:pt x="0" y="0"/>
                </a:moveTo>
                <a:lnTo>
                  <a:pt x="3370029" y="0"/>
                </a:lnTo>
                <a:lnTo>
                  <a:pt x="3370029" y="2708485"/>
                </a:lnTo>
                <a:lnTo>
                  <a:pt x="0" y="2708485"/>
                </a:lnTo>
                <a:lnTo>
                  <a:pt x="0" y="0"/>
                </a:lnTo>
                <a:close/>
              </a:path>
            </a:pathLst>
          </a:custGeom>
          <a:blipFill>
            <a:blip r:embed="rId8"/>
            <a:stretch>
              <a:fillRect r="-4824" b="-139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8" name="Freeform 8"/>
          <p:cNvSpPr/>
          <p:nvPr/>
        </p:nvSpPr>
        <p:spPr>
          <a:xfrm>
            <a:off x="685800" y="564908"/>
            <a:ext cx="2897508" cy="2607757"/>
          </a:xfrm>
          <a:custGeom>
            <a:avLst/>
            <a:gdLst/>
            <a:ahLst/>
            <a:cxnLst/>
            <a:rect l="l" t="t" r="r" b="b"/>
            <a:pathLst>
              <a:path w="4346262" h="3911636">
                <a:moveTo>
                  <a:pt x="0" y="0"/>
                </a:moveTo>
                <a:lnTo>
                  <a:pt x="4346262" y="0"/>
                </a:lnTo>
                <a:lnTo>
                  <a:pt x="4346262" y="3911636"/>
                </a:lnTo>
                <a:lnTo>
                  <a:pt x="0" y="3911636"/>
                </a:lnTo>
                <a:lnTo>
                  <a:pt x="0" y="0"/>
                </a:lnTo>
                <a:close/>
              </a:path>
            </a:pathLst>
          </a:custGeom>
          <a:blipFill>
            <a:blip r:embed="rId9"/>
            <a:stretch>
              <a:fillRect l="-12004" t="-9978" r="-13413" b="-391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9" name="Freeform 9"/>
          <p:cNvSpPr/>
          <p:nvPr/>
        </p:nvSpPr>
        <p:spPr>
          <a:xfrm>
            <a:off x="8370386" y="564908"/>
            <a:ext cx="3336325" cy="3479869"/>
          </a:xfrm>
          <a:custGeom>
            <a:avLst/>
            <a:gdLst/>
            <a:ahLst/>
            <a:cxnLst/>
            <a:rect l="l" t="t" r="r" b="b"/>
            <a:pathLst>
              <a:path w="5004487" h="5219804">
                <a:moveTo>
                  <a:pt x="0" y="0"/>
                </a:moveTo>
                <a:lnTo>
                  <a:pt x="5004487" y="0"/>
                </a:lnTo>
                <a:lnTo>
                  <a:pt x="5004487" y="5219803"/>
                </a:lnTo>
                <a:lnTo>
                  <a:pt x="0" y="5219803"/>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Tree>
    <p:extLst>
      <p:ext uri="{BB962C8B-B14F-4D97-AF65-F5344CB8AC3E}">
        <p14:creationId xmlns:p14="http://schemas.microsoft.com/office/powerpoint/2010/main" val="1950035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1361366" y="905769"/>
            <a:ext cx="9469269" cy="5046462"/>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4" name="Group 4"/>
          <p:cNvGrpSpPr/>
          <p:nvPr/>
        </p:nvGrpSpPr>
        <p:grpSpPr>
          <a:xfrm>
            <a:off x="2125651" y="1868195"/>
            <a:ext cx="5249960" cy="3121611"/>
            <a:chOff x="0" y="0"/>
            <a:chExt cx="10499920" cy="6243223"/>
          </a:xfrm>
        </p:grpSpPr>
        <p:sp>
          <p:nvSpPr>
            <p:cNvPr id="5" name="TextBox 5"/>
            <p:cNvSpPr txBox="1"/>
            <p:nvPr/>
          </p:nvSpPr>
          <p:spPr>
            <a:xfrm>
              <a:off x="0" y="-88990"/>
              <a:ext cx="10499920" cy="501280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002"/>
                </a:lnSpc>
              </a:pPr>
              <a:r>
                <a:rPr lang="en-US" sz="3573" spc="-35">
                  <a:solidFill>
                    <a:srgbClr val="FDF9F5"/>
                  </a:solidFill>
                  <a:latin typeface="Helvetica World"/>
                  <a:ea typeface="Helvetica World"/>
                  <a:cs typeface="Helvetica World"/>
                  <a:sym typeface="Helvetica World"/>
                </a:rPr>
                <a:t>HOE GEEF JIJ JOUW SAMENWERKINGSPAR VORM BINNEN JE EIGEN SCHOOLCONTEXT?</a:t>
              </a:r>
            </a:p>
          </p:txBody>
        </p:sp>
        <p:sp>
          <p:nvSpPr>
            <p:cNvPr id="6" name="TextBox 6"/>
            <p:cNvSpPr txBox="1"/>
            <p:nvPr/>
          </p:nvSpPr>
          <p:spPr>
            <a:xfrm>
              <a:off x="0" y="5427883"/>
              <a:ext cx="10499920" cy="81534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9"/>
                </a:lnSpc>
                <a:spcBef>
                  <a:spcPct val="0"/>
                </a:spcBef>
              </a:pPr>
              <a:r>
                <a:rPr lang="en-US" sz="1199" spc="-11">
                  <a:solidFill>
                    <a:srgbClr val="444949"/>
                  </a:solidFill>
                  <a:latin typeface="Clear Sans"/>
                  <a:ea typeface="Clear Sans"/>
                  <a:cs typeface="Clear Sans"/>
                  <a:sym typeface="Clear Sans"/>
                </a:rPr>
                <a:t>Louwagie, E. (2024). De rol van samenwerking binnen inclusief onderwijs in de Kop van Noord Holland [masterproef]. Universiteit Gent.</a:t>
              </a:r>
            </a:p>
          </p:txBody>
        </p:sp>
      </p:grpSp>
      <p:sp>
        <p:nvSpPr>
          <p:cNvPr id="7" name="Freeform 7"/>
          <p:cNvSpPr/>
          <p:nvPr/>
        </p:nvSpPr>
        <p:spPr>
          <a:xfrm>
            <a:off x="7949687" y="1727200"/>
            <a:ext cx="2488883" cy="3403600"/>
          </a:xfrm>
          <a:custGeom>
            <a:avLst/>
            <a:gdLst/>
            <a:ahLst/>
            <a:cxnLst/>
            <a:rect l="l" t="t" r="r" b="b"/>
            <a:pathLst>
              <a:path w="3733324" h="5105400">
                <a:moveTo>
                  <a:pt x="0" y="0"/>
                </a:moveTo>
                <a:lnTo>
                  <a:pt x="3733324" y="0"/>
                </a:lnTo>
                <a:lnTo>
                  <a:pt x="3733324" y="5105400"/>
                </a:lnTo>
                <a:lnTo>
                  <a:pt x="0" y="5105400"/>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Tree>
    <p:extLst>
      <p:ext uri="{BB962C8B-B14F-4D97-AF65-F5344CB8AC3E}">
        <p14:creationId xmlns:p14="http://schemas.microsoft.com/office/powerpoint/2010/main" val="1108509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BCDC5"/>
        </a:solidFill>
        <a:effectLst/>
      </p:bgPr>
    </p:bg>
    <p:spTree>
      <p:nvGrpSpPr>
        <p:cNvPr id="1" name=""/>
        <p:cNvGrpSpPr/>
        <p:nvPr/>
      </p:nvGrpSpPr>
      <p:grpSpPr>
        <a:xfrm>
          <a:off x="0" y="0"/>
          <a:ext cx="0" cy="0"/>
          <a:chOff x="0" y="0"/>
          <a:chExt cx="0" cy="0"/>
        </a:xfrm>
      </p:grpSpPr>
      <p:sp>
        <p:nvSpPr>
          <p:cNvPr id="2" name="Freeform 2"/>
          <p:cNvSpPr/>
          <p:nvPr/>
        </p:nvSpPr>
        <p:spPr>
          <a:xfrm rot="-5400000">
            <a:off x="-1393251" y="1393251"/>
            <a:ext cx="6858000" cy="4071498"/>
          </a:xfrm>
          <a:custGeom>
            <a:avLst/>
            <a:gdLst/>
            <a:ahLst/>
            <a:cxnLst/>
            <a:rect l="l" t="t" r="r" b="b"/>
            <a:pathLst>
              <a:path w="10287000" h="6107247">
                <a:moveTo>
                  <a:pt x="0" y="0"/>
                </a:moveTo>
                <a:lnTo>
                  <a:pt x="10287000" y="0"/>
                </a:lnTo>
                <a:lnTo>
                  <a:pt x="10287000" y="6107248"/>
                </a:lnTo>
                <a:lnTo>
                  <a:pt x="0" y="6107248"/>
                </a:lnTo>
                <a:lnTo>
                  <a:pt x="0" y="0"/>
                </a:lnTo>
                <a:close/>
              </a:path>
            </a:pathLst>
          </a:custGeom>
          <a:blipFill>
            <a:blip r:embed="rId3">
              <a:alphaModFix amt="19999"/>
            </a:blip>
            <a:stretch>
              <a:fillRect l="-19291" t="-872" r="-19291" b="-2103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TextBox 3"/>
          <p:cNvSpPr txBox="1"/>
          <p:nvPr/>
        </p:nvSpPr>
        <p:spPr>
          <a:xfrm>
            <a:off x="318195" y="2768600"/>
            <a:ext cx="3435109" cy="1320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00"/>
              </a:lnSpc>
            </a:pPr>
            <a:r>
              <a:rPr lang="en-US" sz="4334" spc="-43">
                <a:solidFill>
                  <a:srgbClr val="444949"/>
                </a:solidFill>
                <a:latin typeface="Helvetica World"/>
                <a:ea typeface="Helvetica World"/>
                <a:cs typeface="Helvetica World"/>
                <a:sym typeface="Helvetica World"/>
              </a:rPr>
              <a:t>Ga de reflectie aan!</a:t>
            </a:r>
          </a:p>
        </p:txBody>
      </p:sp>
      <p:sp>
        <p:nvSpPr>
          <p:cNvPr id="4" name="TextBox 4"/>
          <p:cNvSpPr txBox="1"/>
          <p:nvPr/>
        </p:nvSpPr>
        <p:spPr>
          <a:xfrm>
            <a:off x="5598619" y="2051605"/>
            <a:ext cx="5907581" cy="9385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pPr>
            <a:r>
              <a:rPr lang="en-US" sz="1800" b="1" spc="-18" dirty="0" err="1">
                <a:solidFill>
                  <a:srgbClr val="444949"/>
                </a:solidFill>
                <a:latin typeface="Clear Sans Bold"/>
                <a:ea typeface="Clear Sans Bold"/>
                <a:cs typeface="Clear Sans Bold"/>
                <a:sym typeface="Clear Sans Bold"/>
              </a:rPr>
              <a:t>Ik</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durf</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kritisch</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te</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zijn</a:t>
            </a:r>
            <a:r>
              <a:rPr lang="en-US" sz="1800" b="1" spc="-18" dirty="0">
                <a:solidFill>
                  <a:srgbClr val="444949"/>
                </a:solidFill>
                <a:latin typeface="Clear Sans Bold"/>
                <a:ea typeface="Clear Sans Bold"/>
                <a:cs typeface="Clear Sans Bold"/>
                <a:sym typeface="Clear Sans Bold"/>
              </a:rPr>
              <a:t> op </a:t>
            </a:r>
            <a:r>
              <a:rPr lang="en-US" sz="1800" b="1" spc="-18" dirty="0" err="1">
                <a:solidFill>
                  <a:srgbClr val="444949"/>
                </a:solidFill>
                <a:latin typeface="Clear Sans Bold"/>
                <a:ea typeface="Clear Sans Bold"/>
                <a:cs typeface="Clear Sans Bold"/>
                <a:sym typeface="Clear Sans Bold"/>
              </a:rPr>
              <a:t>vertrouwde</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werkwijzen</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en</a:t>
            </a:r>
            <a:r>
              <a:rPr lang="en-US" sz="1800" b="1" spc="-18" dirty="0">
                <a:solidFill>
                  <a:srgbClr val="444949"/>
                </a:solidFill>
                <a:latin typeface="Clear Sans Bold"/>
                <a:ea typeface="Clear Sans Bold"/>
                <a:cs typeface="Clear Sans Bold"/>
                <a:sym typeface="Clear Sans Bold"/>
              </a:rPr>
              <a:t> ze </a:t>
            </a:r>
            <a:r>
              <a:rPr lang="en-US" sz="1800" b="1" spc="-18" dirty="0" err="1">
                <a:solidFill>
                  <a:srgbClr val="444949"/>
                </a:solidFill>
                <a:latin typeface="Clear Sans Bold"/>
                <a:ea typeface="Clear Sans Bold"/>
                <a:cs typeface="Clear Sans Bold"/>
                <a:sym typeface="Clear Sans Bold"/>
              </a:rPr>
              <a:t>indien</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nodig</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los</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te</a:t>
            </a:r>
            <a:r>
              <a:rPr lang="en-US" sz="1800" b="1" spc="-18" dirty="0">
                <a:solidFill>
                  <a:srgbClr val="444949"/>
                </a:solidFill>
                <a:latin typeface="Clear Sans Bold"/>
                <a:ea typeface="Clear Sans Bold"/>
                <a:cs typeface="Clear Sans Bold"/>
                <a:sym typeface="Clear Sans Bold"/>
              </a:rPr>
              <a:t> laten</a:t>
            </a:r>
            <a:r>
              <a:rPr lang="en-US" sz="1800" spc="-18" dirty="0">
                <a:solidFill>
                  <a:srgbClr val="444949"/>
                </a:solidFill>
                <a:latin typeface="Clear Sans"/>
                <a:ea typeface="Clear Sans"/>
                <a:cs typeface="Clear Sans"/>
                <a:sym typeface="Clear Sans"/>
              </a:rPr>
              <a:t>:</a:t>
            </a:r>
          </a:p>
          <a:p>
            <a:pPr algn="l">
              <a:lnSpc>
                <a:spcPts val="2519"/>
              </a:lnSpc>
              <a:spcBef>
                <a:spcPct val="0"/>
              </a:spcBef>
            </a:pPr>
            <a:r>
              <a:rPr lang="en-US" sz="1800" spc="-18" dirty="0">
                <a:solidFill>
                  <a:srgbClr val="444949"/>
                </a:solidFill>
                <a:latin typeface="Clear Sans"/>
                <a:ea typeface="Clear Sans"/>
                <a:cs typeface="Clear Sans"/>
                <a:sym typeface="Clear Sans"/>
              </a:rPr>
              <a:t>Wat </a:t>
            </a:r>
            <a:r>
              <a:rPr lang="en-US" sz="1800" spc="-18" dirty="0" err="1">
                <a:solidFill>
                  <a:srgbClr val="444949"/>
                </a:solidFill>
                <a:latin typeface="Clear Sans"/>
                <a:ea typeface="Clear Sans"/>
                <a:cs typeface="Clear Sans"/>
                <a:sym typeface="Clear Sans"/>
              </a:rPr>
              <a:t>zou</a:t>
            </a:r>
            <a:r>
              <a:rPr lang="en-US" sz="1800" spc="-18" dirty="0">
                <a:solidFill>
                  <a:srgbClr val="444949"/>
                </a:solidFill>
                <a:latin typeface="Clear Sans"/>
                <a:ea typeface="Clear Sans"/>
                <a:cs typeface="Clear Sans"/>
                <a:sym typeface="Clear Sans"/>
              </a:rPr>
              <a:t> je </a:t>
            </a:r>
            <a:r>
              <a:rPr lang="en-US" sz="1800" spc="-18" dirty="0" err="1">
                <a:solidFill>
                  <a:srgbClr val="444949"/>
                </a:solidFill>
                <a:latin typeface="Clear Sans"/>
                <a:ea typeface="Clear Sans"/>
                <a:cs typeface="Clear Sans"/>
                <a:sym typeface="Clear Sans"/>
              </a:rPr>
              <a:t>graag</a:t>
            </a:r>
            <a:r>
              <a:rPr lang="en-US" sz="1800" spc="-18" dirty="0">
                <a:solidFill>
                  <a:srgbClr val="444949"/>
                </a:solidFill>
                <a:latin typeface="Clear Sans"/>
                <a:ea typeface="Clear Sans"/>
                <a:cs typeface="Clear Sans"/>
                <a:sym typeface="Clear Sans"/>
              </a:rPr>
              <a:t> </a:t>
            </a:r>
            <a:r>
              <a:rPr lang="en-US" sz="1800" spc="-18" dirty="0" err="1">
                <a:solidFill>
                  <a:srgbClr val="444949"/>
                </a:solidFill>
                <a:latin typeface="Clear Sans"/>
                <a:ea typeface="Clear Sans"/>
                <a:cs typeface="Clear Sans"/>
                <a:sym typeface="Clear Sans"/>
              </a:rPr>
              <a:t>los</a:t>
            </a:r>
            <a:r>
              <a:rPr lang="en-US" sz="1800" spc="-18" dirty="0">
                <a:solidFill>
                  <a:srgbClr val="444949"/>
                </a:solidFill>
                <a:latin typeface="Clear Sans"/>
                <a:ea typeface="Clear Sans"/>
                <a:cs typeface="Clear Sans"/>
                <a:sym typeface="Clear Sans"/>
              </a:rPr>
              <a:t> </a:t>
            </a:r>
            <a:r>
              <a:rPr lang="en-US" sz="1800" spc="-18" dirty="0" err="1">
                <a:solidFill>
                  <a:srgbClr val="444949"/>
                </a:solidFill>
                <a:latin typeface="Clear Sans"/>
                <a:ea typeface="Clear Sans"/>
                <a:cs typeface="Clear Sans"/>
                <a:sym typeface="Clear Sans"/>
              </a:rPr>
              <a:t>willen</a:t>
            </a:r>
            <a:r>
              <a:rPr lang="en-US" sz="1800" spc="-18" dirty="0">
                <a:solidFill>
                  <a:srgbClr val="444949"/>
                </a:solidFill>
                <a:latin typeface="Clear Sans"/>
                <a:ea typeface="Clear Sans"/>
                <a:cs typeface="Clear Sans"/>
                <a:sym typeface="Clear Sans"/>
              </a:rPr>
              <a:t> laten?</a:t>
            </a:r>
          </a:p>
        </p:txBody>
      </p:sp>
      <p:sp>
        <p:nvSpPr>
          <p:cNvPr id="5" name="TextBox 5"/>
          <p:cNvSpPr txBox="1"/>
          <p:nvPr/>
        </p:nvSpPr>
        <p:spPr>
          <a:xfrm>
            <a:off x="5601491" y="3579950"/>
            <a:ext cx="5904709" cy="9385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pPr>
            <a:r>
              <a:rPr lang="en-US" sz="1800" b="1" spc="-18">
                <a:solidFill>
                  <a:srgbClr val="444949"/>
                </a:solidFill>
                <a:latin typeface="Clear Sans Bold"/>
                <a:ea typeface="Clear Sans Bold"/>
                <a:cs typeface="Clear Sans Bold"/>
                <a:sym typeface="Clear Sans Bold"/>
              </a:rPr>
              <a:t>Ik creëer een sfeer waarin we ons veilig voelen om fouten te maken:</a:t>
            </a:r>
          </a:p>
          <a:p>
            <a:pPr algn="l">
              <a:lnSpc>
                <a:spcPts val="2519"/>
              </a:lnSpc>
              <a:spcBef>
                <a:spcPct val="0"/>
              </a:spcBef>
            </a:pPr>
            <a:r>
              <a:rPr lang="en-US" sz="1800" spc="-18">
                <a:solidFill>
                  <a:srgbClr val="444949"/>
                </a:solidFill>
                <a:latin typeface="Clear Sans"/>
                <a:ea typeface="Clear Sans"/>
                <a:cs typeface="Clear Sans"/>
                <a:sym typeface="Clear Sans"/>
              </a:rPr>
              <a:t>Wat is jouw meest leerzame fout geweest?</a:t>
            </a:r>
          </a:p>
        </p:txBody>
      </p:sp>
      <p:sp>
        <p:nvSpPr>
          <p:cNvPr id="6" name="TextBox 6"/>
          <p:cNvSpPr txBox="1"/>
          <p:nvPr/>
        </p:nvSpPr>
        <p:spPr>
          <a:xfrm>
            <a:off x="4279970" y="235696"/>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01</a:t>
            </a:r>
          </a:p>
        </p:txBody>
      </p:sp>
      <p:sp>
        <p:nvSpPr>
          <p:cNvPr id="7" name="TextBox 7"/>
          <p:cNvSpPr txBox="1"/>
          <p:nvPr/>
        </p:nvSpPr>
        <p:spPr>
          <a:xfrm>
            <a:off x="4235774" y="3276600"/>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03</a:t>
            </a:r>
          </a:p>
        </p:txBody>
      </p:sp>
      <p:sp>
        <p:nvSpPr>
          <p:cNvPr id="8" name="TextBox 8"/>
          <p:cNvSpPr txBox="1"/>
          <p:nvPr/>
        </p:nvSpPr>
        <p:spPr>
          <a:xfrm>
            <a:off x="4234338" y="1823452"/>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02</a:t>
            </a:r>
          </a:p>
        </p:txBody>
      </p:sp>
      <p:sp>
        <p:nvSpPr>
          <p:cNvPr id="9" name="TextBox 9"/>
          <p:cNvSpPr txBox="1"/>
          <p:nvPr/>
        </p:nvSpPr>
        <p:spPr>
          <a:xfrm>
            <a:off x="5598619" y="472461"/>
            <a:ext cx="6020645" cy="9385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pPr>
            <a:r>
              <a:rPr lang="en-US" sz="1800" b="1" spc="-18" dirty="0">
                <a:solidFill>
                  <a:srgbClr val="444949"/>
                </a:solidFill>
                <a:latin typeface="Clear Sans Bold"/>
                <a:ea typeface="Clear Sans Bold"/>
                <a:cs typeface="Clear Sans Bold"/>
                <a:sym typeface="Clear Sans Bold"/>
              </a:rPr>
              <a:t>De </a:t>
            </a:r>
            <a:r>
              <a:rPr lang="en-US" sz="1800" b="1" spc="-18" dirty="0" err="1">
                <a:solidFill>
                  <a:srgbClr val="444949"/>
                </a:solidFill>
                <a:latin typeface="Clear Sans Bold"/>
                <a:ea typeface="Clear Sans Bold"/>
                <a:cs typeface="Clear Sans Bold"/>
                <a:sym typeface="Clear Sans Bold"/>
              </a:rPr>
              <a:t>leerlingen</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leren</a:t>
            </a:r>
            <a:r>
              <a:rPr lang="en-US" sz="1800" b="1" spc="-18" dirty="0">
                <a:solidFill>
                  <a:srgbClr val="444949"/>
                </a:solidFill>
                <a:latin typeface="Clear Sans Bold"/>
                <a:ea typeface="Clear Sans Bold"/>
                <a:cs typeface="Clear Sans Bold"/>
                <a:sym typeface="Clear Sans Bold"/>
              </a:rPr>
              <a:t> van </a:t>
            </a:r>
            <a:r>
              <a:rPr lang="en-US" sz="1800" b="1" spc="-18" dirty="0" err="1">
                <a:solidFill>
                  <a:srgbClr val="444949"/>
                </a:solidFill>
                <a:latin typeface="Clear Sans Bold"/>
                <a:ea typeface="Clear Sans Bold"/>
                <a:cs typeface="Clear Sans Bold"/>
                <a:sym typeface="Clear Sans Bold"/>
              </a:rPr>
              <a:t>mij</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en</a:t>
            </a:r>
            <a:r>
              <a:rPr lang="en-US" sz="1800" b="1" spc="-18" dirty="0">
                <a:solidFill>
                  <a:srgbClr val="444949"/>
                </a:solidFill>
                <a:latin typeface="Clear Sans Bold"/>
                <a:ea typeface="Clear Sans Bold"/>
                <a:cs typeface="Clear Sans Bold"/>
                <a:sym typeface="Clear Sans Bold"/>
              </a:rPr>
              <a:t> </a:t>
            </a:r>
            <a:r>
              <a:rPr lang="en-US" sz="1800" b="1" spc="-18" dirty="0" err="1">
                <a:solidFill>
                  <a:srgbClr val="444949"/>
                </a:solidFill>
                <a:latin typeface="Clear Sans Bold"/>
                <a:ea typeface="Clear Sans Bold"/>
                <a:cs typeface="Clear Sans Bold"/>
                <a:sym typeface="Clear Sans Bold"/>
              </a:rPr>
              <a:t>ik</a:t>
            </a:r>
            <a:r>
              <a:rPr lang="en-US" sz="1800" b="1" spc="-18" dirty="0">
                <a:solidFill>
                  <a:srgbClr val="444949"/>
                </a:solidFill>
                <a:latin typeface="Clear Sans Bold"/>
                <a:ea typeface="Clear Sans Bold"/>
                <a:cs typeface="Clear Sans Bold"/>
                <a:sym typeface="Clear Sans Bold"/>
              </a:rPr>
              <a:t> van hen:</a:t>
            </a:r>
          </a:p>
          <a:p>
            <a:pPr algn="l">
              <a:lnSpc>
                <a:spcPts val="2519"/>
              </a:lnSpc>
              <a:spcBef>
                <a:spcPct val="0"/>
              </a:spcBef>
            </a:pPr>
            <a:r>
              <a:rPr lang="en-US" sz="1800" spc="-18" dirty="0">
                <a:solidFill>
                  <a:srgbClr val="444949"/>
                </a:solidFill>
                <a:latin typeface="Clear Sans"/>
                <a:ea typeface="Clear Sans"/>
                <a:cs typeface="Clear Sans"/>
                <a:sym typeface="Clear Sans"/>
              </a:rPr>
              <a:t>Wat is het </a:t>
            </a:r>
            <a:r>
              <a:rPr lang="en-US" sz="1800" spc="-18" dirty="0" err="1">
                <a:solidFill>
                  <a:srgbClr val="444949"/>
                </a:solidFill>
                <a:latin typeface="Clear Sans"/>
                <a:ea typeface="Clear Sans"/>
                <a:cs typeface="Clear Sans"/>
                <a:sym typeface="Clear Sans"/>
              </a:rPr>
              <a:t>meest</a:t>
            </a:r>
            <a:r>
              <a:rPr lang="en-US" sz="1800" spc="-18" dirty="0">
                <a:solidFill>
                  <a:srgbClr val="444949"/>
                </a:solidFill>
                <a:latin typeface="Clear Sans"/>
                <a:ea typeface="Clear Sans"/>
                <a:cs typeface="Clear Sans"/>
                <a:sym typeface="Clear Sans"/>
              </a:rPr>
              <a:t> </a:t>
            </a:r>
            <a:r>
              <a:rPr lang="en-US" sz="1800" spc="-18" dirty="0" err="1">
                <a:solidFill>
                  <a:srgbClr val="444949"/>
                </a:solidFill>
                <a:latin typeface="Clear Sans"/>
                <a:ea typeface="Clear Sans"/>
                <a:cs typeface="Clear Sans"/>
                <a:sym typeface="Clear Sans"/>
              </a:rPr>
              <a:t>waardevolle</a:t>
            </a:r>
            <a:r>
              <a:rPr lang="en-US" sz="1800" spc="-18" dirty="0">
                <a:solidFill>
                  <a:srgbClr val="444949"/>
                </a:solidFill>
                <a:latin typeface="Clear Sans"/>
                <a:ea typeface="Clear Sans"/>
                <a:cs typeface="Clear Sans"/>
                <a:sym typeface="Clear Sans"/>
              </a:rPr>
              <a:t> wat </a:t>
            </a:r>
            <a:r>
              <a:rPr lang="en-US" sz="1800" spc="-18" dirty="0" err="1">
                <a:solidFill>
                  <a:srgbClr val="444949"/>
                </a:solidFill>
                <a:latin typeface="Clear Sans"/>
                <a:ea typeface="Clear Sans"/>
                <a:cs typeface="Clear Sans"/>
                <a:sym typeface="Clear Sans"/>
              </a:rPr>
              <a:t>jij</a:t>
            </a:r>
            <a:r>
              <a:rPr lang="en-US" sz="1800" spc="-18" dirty="0">
                <a:solidFill>
                  <a:srgbClr val="444949"/>
                </a:solidFill>
                <a:latin typeface="Clear Sans"/>
                <a:ea typeface="Clear Sans"/>
                <a:cs typeface="Clear Sans"/>
                <a:sym typeface="Clear Sans"/>
              </a:rPr>
              <a:t> van </a:t>
            </a:r>
            <a:r>
              <a:rPr lang="en-US" sz="1800" spc="-18" dirty="0" err="1">
                <a:solidFill>
                  <a:srgbClr val="444949"/>
                </a:solidFill>
                <a:latin typeface="Clear Sans"/>
                <a:ea typeface="Clear Sans"/>
                <a:cs typeface="Clear Sans"/>
                <a:sym typeface="Clear Sans"/>
              </a:rPr>
              <a:t>een</a:t>
            </a:r>
            <a:r>
              <a:rPr lang="en-US" sz="1800" spc="-18" dirty="0">
                <a:solidFill>
                  <a:srgbClr val="444949"/>
                </a:solidFill>
                <a:latin typeface="Clear Sans"/>
                <a:ea typeface="Clear Sans"/>
                <a:cs typeface="Clear Sans"/>
                <a:sym typeface="Clear Sans"/>
              </a:rPr>
              <a:t> </a:t>
            </a:r>
            <a:r>
              <a:rPr lang="en-US" sz="1800" spc="-18" dirty="0" err="1">
                <a:solidFill>
                  <a:srgbClr val="444949"/>
                </a:solidFill>
                <a:latin typeface="Clear Sans"/>
                <a:ea typeface="Clear Sans"/>
                <a:cs typeface="Clear Sans"/>
                <a:sym typeface="Clear Sans"/>
              </a:rPr>
              <a:t>leerling</a:t>
            </a:r>
            <a:r>
              <a:rPr lang="en-US" sz="1800" spc="-18" dirty="0">
                <a:solidFill>
                  <a:srgbClr val="444949"/>
                </a:solidFill>
                <a:latin typeface="Clear Sans"/>
                <a:ea typeface="Clear Sans"/>
                <a:cs typeface="Clear Sans"/>
                <a:sym typeface="Clear Sans"/>
              </a:rPr>
              <a:t> </a:t>
            </a:r>
            <a:r>
              <a:rPr lang="en-US" sz="1800" spc="-18" dirty="0" err="1">
                <a:solidFill>
                  <a:srgbClr val="444949"/>
                </a:solidFill>
                <a:latin typeface="Clear Sans"/>
                <a:ea typeface="Clear Sans"/>
                <a:cs typeface="Clear Sans"/>
                <a:sym typeface="Clear Sans"/>
              </a:rPr>
              <a:t>geleerd</a:t>
            </a:r>
            <a:r>
              <a:rPr lang="en-US" sz="1800" spc="-18" dirty="0">
                <a:solidFill>
                  <a:srgbClr val="444949"/>
                </a:solidFill>
                <a:latin typeface="Clear Sans"/>
                <a:ea typeface="Clear Sans"/>
                <a:cs typeface="Clear Sans"/>
                <a:sym typeface="Clear Sans"/>
              </a:rPr>
              <a:t> </a:t>
            </a:r>
            <a:r>
              <a:rPr lang="en-US" sz="1800" spc="-18" dirty="0" err="1">
                <a:solidFill>
                  <a:srgbClr val="444949"/>
                </a:solidFill>
                <a:latin typeface="Clear Sans"/>
                <a:ea typeface="Clear Sans"/>
                <a:cs typeface="Clear Sans"/>
                <a:sym typeface="Clear Sans"/>
              </a:rPr>
              <a:t>hebt</a:t>
            </a:r>
            <a:r>
              <a:rPr lang="en-US" sz="1800" spc="-18" dirty="0">
                <a:solidFill>
                  <a:srgbClr val="444949"/>
                </a:solidFill>
                <a:latin typeface="Clear Sans"/>
                <a:ea typeface="Clear Sans"/>
                <a:cs typeface="Clear Sans"/>
                <a:sym typeface="Clear Sans"/>
              </a:rPr>
              <a:t>?</a:t>
            </a:r>
          </a:p>
        </p:txBody>
      </p:sp>
      <p:sp>
        <p:nvSpPr>
          <p:cNvPr id="10" name="TextBox 10"/>
          <p:cNvSpPr txBox="1"/>
          <p:nvPr/>
        </p:nvSpPr>
        <p:spPr>
          <a:xfrm>
            <a:off x="4279970" y="4805781"/>
            <a:ext cx="1201441" cy="13664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37"/>
              </a:lnSpc>
              <a:spcBef>
                <a:spcPct val="0"/>
              </a:spcBef>
            </a:pPr>
            <a:r>
              <a:rPr lang="en-US" sz="8026" b="1" spc="-931">
                <a:solidFill>
                  <a:srgbClr val="FDF9F5">
                    <a:alpha val="28627"/>
                  </a:srgbClr>
                </a:solidFill>
                <a:latin typeface="Clear Sans Medium"/>
                <a:ea typeface="Clear Sans Medium"/>
                <a:cs typeface="Clear Sans Medium"/>
                <a:sym typeface="Clear Sans Medium"/>
              </a:rPr>
              <a:t>04</a:t>
            </a:r>
          </a:p>
        </p:txBody>
      </p:sp>
      <p:sp>
        <p:nvSpPr>
          <p:cNvPr id="11" name="TextBox 11"/>
          <p:cNvSpPr txBox="1"/>
          <p:nvPr/>
        </p:nvSpPr>
        <p:spPr>
          <a:xfrm>
            <a:off x="5689882" y="5064580"/>
            <a:ext cx="5816318" cy="125603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pPr>
            <a:r>
              <a:rPr lang="en-US" sz="1800" b="1" spc="-18">
                <a:solidFill>
                  <a:srgbClr val="444949"/>
                </a:solidFill>
                <a:latin typeface="Clear Sans Bold"/>
                <a:ea typeface="Clear Sans Bold"/>
                <a:cs typeface="Clear Sans Bold"/>
                <a:sym typeface="Clear Sans Bold"/>
              </a:rPr>
              <a:t>De werkelijkheid van inclusief onderwijs schuurt met mijn idealen over (inclusief) onderwijs:</a:t>
            </a:r>
          </a:p>
          <a:p>
            <a:pPr algn="l">
              <a:lnSpc>
                <a:spcPts val="2519"/>
              </a:lnSpc>
              <a:spcBef>
                <a:spcPct val="0"/>
              </a:spcBef>
            </a:pPr>
            <a:r>
              <a:rPr lang="en-US" sz="1800" spc="-18">
                <a:solidFill>
                  <a:srgbClr val="444949"/>
                </a:solidFill>
                <a:latin typeface="Clear Sans"/>
                <a:ea typeface="Clear Sans"/>
                <a:cs typeface="Clear Sans"/>
                <a:sym typeface="Clear Sans"/>
              </a:rPr>
              <a:t>Wat schuurt het meest? En heb jij hier wel/geen invloed op?</a:t>
            </a:r>
          </a:p>
        </p:txBody>
      </p:sp>
    </p:spTree>
    <p:extLst>
      <p:ext uri="{BB962C8B-B14F-4D97-AF65-F5344CB8AC3E}">
        <p14:creationId xmlns:p14="http://schemas.microsoft.com/office/powerpoint/2010/main" val="766120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3" name="AutoShape 3"/>
          <p:cNvSpPr/>
          <p:nvPr/>
        </p:nvSpPr>
        <p:spPr>
          <a:xfrm>
            <a:off x="5865016" y="0"/>
            <a:ext cx="6441285" cy="6858000"/>
          </a:xfrm>
          <a:prstGeom prst="rect">
            <a:avLst/>
          </a:prstGeom>
          <a:solidFill>
            <a:srgbClr val="BBCDC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4" name="Freeform 4"/>
          <p:cNvSpPr/>
          <p:nvPr/>
        </p:nvSpPr>
        <p:spPr>
          <a:xfrm>
            <a:off x="470765" y="1614830"/>
            <a:ext cx="4844023" cy="3628342"/>
          </a:xfrm>
          <a:custGeom>
            <a:avLst/>
            <a:gdLst/>
            <a:ahLst/>
            <a:cxnLst/>
            <a:rect l="l" t="t" r="r" b="b"/>
            <a:pathLst>
              <a:path w="7266035" h="5442513">
                <a:moveTo>
                  <a:pt x="0" y="0"/>
                </a:moveTo>
                <a:lnTo>
                  <a:pt x="7266035" y="0"/>
                </a:lnTo>
                <a:lnTo>
                  <a:pt x="7266035" y="5442512"/>
                </a:lnTo>
                <a:lnTo>
                  <a:pt x="0" y="54425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5" name="Group 5"/>
          <p:cNvGrpSpPr/>
          <p:nvPr/>
        </p:nvGrpSpPr>
        <p:grpSpPr>
          <a:xfrm>
            <a:off x="6701128" y="1614829"/>
            <a:ext cx="4769060" cy="3819371"/>
            <a:chOff x="0" y="0"/>
            <a:chExt cx="9538120" cy="7638741"/>
          </a:xfrm>
        </p:grpSpPr>
        <p:sp>
          <p:nvSpPr>
            <p:cNvPr id="6" name="TextBox 6"/>
            <p:cNvSpPr txBox="1"/>
            <p:nvPr/>
          </p:nvSpPr>
          <p:spPr>
            <a:xfrm>
              <a:off x="0" y="2453562"/>
              <a:ext cx="9538120" cy="109372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spc="-16">
                  <a:solidFill>
                    <a:srgbClr val="444949"/>
                  </a:solidFill>
                  <a:latin typeface="Clear Sans"/>
                  <a:ea typeface="Clear Sans"/>
                  <a:cs typeface="Clear Sans"/>
                  <a:sym typeface="Clear Sans"/>
                </a:rPr>
                <a:t>SWV Kop van Noord Holland</a:t>
              </a:r>
            </a:p>
            <a:p>
              <a:pPr algn="l">
                <a:lnSpc>
                  <a:spcPts val="2240"/>
                </a:lnSpc>
                <a:spcBef>
                  <a:spcPct val="0"/>
                </a:spcBef>
              </a:pPr>
              <a:r>
                <a:rPr lang="en-US" sz="1600" spc="-16">
                  <a:solidFill>
                    <a:srgbClr val="444949"/>
                  </a:solidFill>
                  <a:latin typeface="Clear Sans"/>
                  <a:ea typeface="Clear Sans"/>
                  <a:cs typeface="Clear Sans"/>
                  <a:sym typeface="Clear Sans"/>
                </a:rPr>
                <a:t>Mijn stageplaats</a:t>
              </a:r>
            </a:p>
          </p:txBody>
        </p:sp>
        <p:sp>
          <p:nvSpPr>
            <p:cNvPr id="7" name="TextBox 7"/>
            <p:cNvSpPr txBox="1"/>
            <p:nvPr/>
          </p:nvSpPr>
          <p:spPr>
            <a:xfrm>
              <a:off x="0" y="4223921"/>
              <a:ext cx="9538120" cy="109372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spcBef>
                  <a:spcPct val="0"/>
                </a:spcBef>
              </a:pPr>
              <a:r>
                <a:rPr lang="en-US" sz="1600" spc="-16">
                  <a:solidFill>
                    <a:srgbClr val="444949"/>
                  </a:solidFill>
                  <a:latin typeface="Clear Sans"/>
                  <a:ea typeface="Clear Sans"/>
                  <a:cs typeface="Clear Sans"/>
                  <a:sym typeface="Clear Sans"/>
                </a:rPr>
                <a:t>Alle personen die hebben bijgedragen d.m.v. gesprekken, interviews en focusgroepen.</a:t>
              </a:r>
            </a:p>
          </p:txBody>
        </p:sp>
        <p:sp>
          <p:nvSpPr>
            <p:cNvPr id="8" name="TextBox 8"/>
            <p:cNvSpPr txBox="1"/>
            <p:nvPr/>
          </p:nvSpPr>
          <p:spPr>
            <a:xfrm>
              <a:off x="0" y="5981334"/>
              <a:ext cx="9538120" cy="165740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40"/>
                </a:lnSpc>
              </a:pPr>
              <a:r>
                <a:rPr lang="en-US" sz="1600" spc="-16">
                  <a:solidFill>
                    <a:srgbClr val="444949"/>
                  </a:solidFill>
                  <a:latin typeface="Clear Sans"/>
                  <a:ea typeface="Clear Sans"/>
                  <a:cs typeface="Clear Sans"/>
                  <a:sym typeface="Clear Sans"/>
                </a:rPr>
                <a:t>Prof. dr. Elisabeth de Schauwer</a:t>
              </a:r>
            </a:p>
            <a:p>
              <a:pPr algn="l">
                <a:lnSpc>
                  <a:spcPts val="2240"/>
                </a:lnSpc>
              </a:pPr>
              <a:r>
                <a:rPr lang="en-US" sz="1600" spc="-16">
                  <a:solidFill>
                    <a:srgbClr val="444949"/>
                  </a:solidFill>
                  <a:latin typeface="Clear Sans"/>
                  <a:ea typeface="Clear Sans"/>
                  <a:cs typeface="Clear Sans"/>
                  <a:sym typeface="Clear Sans"/>
                </a:rPr>
                <a:t>Dr. Sofie Sergeant</a:t>
              </a:r>
            </a:p>
            <a:p>
              <a:pPr algn="l">
                <a:lnSpc>
                  <a:spcPts val="2240"/>
                </a:lnSpc>
                <a:spcBef>
                  <a:spcPct val="0"/>
                </a:spcBef>
              </a:pPr>
              <a:r>
                <a:rPr lang="en-US" sz="1600" spc="-16">
                  <a:solidFill>
                    <a:srgbClr val="444949"/>
                  </a:solidFill>
                  <a:latin typeface="Clear Sans"/>
                  <a:ea typeface="Clear Sans"/>
                  <a:cs typeface="Clear Sans"/>
                  <a:sym typeface="Clear Sans"/>
                </a:rPr>
                <a:t>Saar De Buysere</a:t>
              </a:r>
            </a:p>
          </p:txBody>
        </p:sp>
        <p:sp>
          <p:nvSpPr>
            <p:cNvPr id="9" name="TextBox 9"/>
            <p:cNvSpPr txBox="1"/>
            <p:nvPr/>
          </p:nvSpPr>
          <p:spPr>
            <a:xfrm>
              <a:off x="0" y="89590"/>
              <a:ext cx="9538120" cy="132080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200"/>
                </a:lnSpc>
              </a:pPr>
              <a:r>
                <a:rPr lang="en-US" sz="4334" spc="-43">
                  <a:solidFill>
                    <a:srgbClr val="FDF9F5"/>
                  </a:solidFill>
                  <a:latin typeface="Helvetica World"/>
                  <a:ea typeface="Helvetica World"/>
                  <a:cs typeface="Helvetica World"/>
                  <a:sym typeface="Helvetica World"/>
                </a:rPr>
                <a:t>Met dank aan</a:t>
              </a:r>
            </a:p>
          </p:txBody>
        </p:sp>
      </p:grpSp>
    </p:spTree>
    <p:extLst>
      <p:ext uri="{BB962C8B-B14F-4D97-AF65-F5344CB8AC3E}">
        <p14:creationId xmlns:p14="http://schemas.microsoft.com/office/powerpoint/2010/main" val="3189547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6B381-A988-F18B-8FB7-1E20047541E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C7B3341F-D4E6-C1DD-9CAD-F01ED4E72A57}"/>
              </a:ext>
            </a:extLst>
          </p:cNvPr>
          <p:cNvSpPr>
            <a:spLocks noGrp="1"/>
          </p:cNvSpPr>
          <p:nvPr>
            <p:ph type="title"/>
          </p:nvPr>
        </p:nvSpPr>
        <p:spPr>
          <a:xfrm>
            <a:off x="236034" y="604625"/>
            <a:ext cx="10807261" cy="681695"/>
          </a:xfrm>
          <a:prstGeom prst="rect">
            <a:avLst/>
          </a:prstGeom>
        </p:spPr>
        <p:txBody>
          <a:bodyPr/>
          <a:lstStyle/>
          <a:p>
            <a:r>
              <a:rPr lang="nl-NL" dirty="0">
                <a:solidFill>
                  <a:srgbClr val="0070C0"/>
                </a:solidFill>
              </a:rPr>
              <a:t>    </a:t>
            </a:r>
            <a:r>
              <a:rPr lang="nl-NL" dirty="0">
                <a:solidFill>
                  <a:srgbClr val="002060"/>
                </a:solidFill>
              </a:rPr>
              <a:t>Programma</a:t>
            </a:r>
            <a:br>
              <a:rPr lang="nl-NL" dirty="0">
                <a:solidFill>
                  <a:srgbClr val="0070C0"/>
                </a:solidFill>
              </a:rPr>
            </a:br>
            <a:endParaRPr lang="nl-NL" dirty="0">
              <a:solidFill>
                <a:srgbClr val="0070C0"/>
              </a:solidFill>
            </a:endParaRPr>
          </a:p>
        </p:txBody>
      </p:sp>
      <p:sp>
        <p:nvSpPr>
          <p:cNvPr id="12289" name="Tijdelijke aanduiding voor datum 2">
            <a:extLst>
              <a:ext uri="{FF2B5EF4-FFF2-40B4-BE49-F238E27FC236}">
                <a16:creationId xmlns:a16="http://schemas.microsoft.com/office/drawing/2014/main" id="{301131A2-324C-2A60-F465-50A589832E1A}"/>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B809D856-CDCA-630A-CA44-E38E9E28E5A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35</a:t>
            </a:fld>
            <a:endParaRPr lang="nl-NL" altLang="nl-NL">
              <a:solidFill>
                <a:schemeClr val="bg1"/>
              </a:solidFill>
            </a:endParaRPr>
          </a:p>
        </p:txBody>
      </p:sp>
      <p:sp>
        <p:nvSpPr>
          <p:cNvPr id="10" name="Tekstvak 9">
            <a:extLst>
              <a:ext uri="{FF2B5EF4-FFF2-40B4-BE49-F238E27FC236}">
                <a16:creationId xmlns:a16="http://schemas.microsoft.com/office/drawing/2014/main" id="{F64F9EDC-0FC4-E33D-53AA-1C0BD9D8DBDD}"/>
              </a:ext>
            </a:extLst>
          </p:cNvPr>
          <p:cNvSpPr txBox="1"/>
          <p:nvPr/>
        </p:nvSpPr>
        <p:spPr>
          <a:xfrm>
            <a:off x="747132" y="1672683"/>
            <a:ext cx="11173522" cy="3785652"/>
          </a:xfrm>
          <a:prstGeom prst="rect">
            <a:avLst/>
          </a:prstGeom>
          <a:noFill/>
        </p:spPr>
        <p:txBody>
          <a:bodyPr wrap="square" rtlCol="0">
            <a:spAutoFit/>
          </a:bodyPr>
          <a:lstStyle/>
          <a:p>
            <a:r>
              <a:rPr lang="nl-NL" sz="2400" b="1" dirty="0">
                <a:solidFill>
                  <a:schemeClr val="accent6"/>
                </a:solidFill>
              </a:rPr>
              <a:t>12.00 uur </a:t>
            </a:r>
            <a:r>
              <a:rPr lang="nl-NL" sz="2400" b="1" dirty="0">
                <a:solidFill>
                  <a:srgbClr val="002060"/>
                </a:solidFill>
              </a:rPr>
              <a:t>Welkom</a:t>
            </a:r>
            <a:br>
              <a:rPr lang="nl-NL" sz="2400" b="1" dirty="0">
                <a:solidFill>
                  <a:schemeClr val="accent6"/>
                </a:solidFill>
              </a:rPr>
            </a:br>
            <a:r>
              <a:rPr lang="nl-NL" sz="2400" b="1" dirty="0">
                <a:solidFill>
                  <a:schemeClr val="accent6"/>
                </a:solidFill>
              </a:rPr>
              <a:t>12.10 uur </a:t>
            </a:r>
            <a:r>
              <a:rPr lang="nl-NL" sz="2400" b="1" dirty="0">
                <a:solidFill>
                  <a:srgbClr val="002060"/>
                </a:solidFill>
              </a:rPr>
              <a:t>Pedagogisch muurtje</a:t>
            </a:r>
          </a:p>
          <a:p>
            <a:r>
              <a:rPr lang="nl-NL" sz="2400" b="1" dirty="0">
                <a:solidFill>
                  <a:schemeClr val="accent6"/>
                </a:solidFill>
              </a:rPr>
              <a:t>12.40 uur </a:t>
            </a:r>
            <a:r>
              <a:rPr lang="nl-NL" sz="2400" b="1" dirty="0">
                <a:solidFill>
                  <a:srgbClr val="002060"/>
                </a:solidFill>
              </a:rPr>
              <a:t>Wrap up onderzoek door Esther Louwagie</a:t>
            </a:r>
          </a:p>
          <a:p>
            <a:r>
              <a:rPr lang="nl-NL" sz="2400" b="1" dirty="0">
                <a:solidFill>
                  <a:schemeClr val="accent6"/>
                </a:solidFill>
              </a:rPr>
              <a:t>13.00 uur </a:t>
            </a:r>
            <a:r>
              <a:rPr lang="nl-NL" sz="2400" b="1" dirty="0">
                <a:solidFill>
                  <a:srgbClr val="002060"/>
                </a:solidFill>
              </a:rPr>
              <a:t>lunch</a:t>
            </a:r>
          </a:p>
          <a:p>
            <a:r>
              <a:rPr lang="nl-NL" sz="2400" b="1" dirty="0">
                <a:solidFill>
                  <a:schemeClr val="accent6"/>
                </a:solidFill>
              </a:rPr>
              <a:t>13.45 uur </a:t>
            </a:r>
            <a:r>
              <a:rPr lang="nl-NL" sz="2400" b="1" dirty="0">
                <a:solidFill>
                  <a:srgbClr val="002060"/>
                </a:solidFill>
              </a:rPr>
              <a:t>Inleiding gesprekstafels</a:t>
            </a:r>
          </a:p>
          <a:p>
            <a:r>
              <a:rPr lang="nl-NL" sz="2400" b="1" dirty="0">
                <a:solidFill>
                  <a:schemeClr val="accent6"/>
                </a:solidFill>
              </a:rPr>
              <a:t>14.00 uur </a:t>
            </a:r>
            <a:r>
              <a:rPr lang="nl-NL" sz="2400" b="1" dirty="0">
                <a:solidFill>
                  <a:srgbClr val="002060"/>
                </a:solidFill>
              </a:rPr>
              <a:t>3 rondes gesprekstafels </a:t>
            </a:r>
            <a:br>
              <a:rPr lang="nl-NL" sz="2400" b="1" dirty="0">
                <a:solidFill>
                  <a:srgbClr val="002060"/>
                </a:solidFill>
              </a:rPr>
            </a:br>
            <a:r>
              <a:rPr lang="nl-NL" sz="2400" b="1" dirty="0">
                <a:solidFill>
                  <a:srgbClr val="002060"/>
                </a:solidFill>
              </a:rPr>
              <a:t>                 </a:t>
            </a:r>
            <a:r>
              <a:rPr lang="nl-NL" sz="2400" dirty="0">
                <a:solidFill>
                  <a:srgbClr val="002060"/>
                </a:solidFill>
              </a:rPr>
              <a:t>(35 min met 5 minuten wisseltijd)</a:t>
            </a:r>
          </a:p>
          <a:p>
            <a:r>
              <a:rPr lang="nl-NL" sz="2400" b="1" dirty="0">
                <a:solidFill>
                  <a:schemeClr val="accent6"/>
                </a:solidFill>
              </a:rPr>
              <a:t>16.00 uur </a:t>
            </a:r>
            <a:r>
              <a:rPr lang="nl-NL" sz="2400" b="1" dirty="0">
                <a:solidFill>
                  <a:srgbClr val="002060"/>
                </a:solidFill>
              </a:rPr>
              <a:t>Afsluiting gesprekstafels + wrap up door Sofie</a:t>
            </a:r>
          </a:p>
          <a:p>
            <a:r>
              <a:rPr lang="nl-NL" sz="2400" b="1" dirty="0">
                <a:solidFill>
                  <a:schemeClr val="accent6"/>
                </a:solidFill>
              </a:rPr>
              <a:t>16.15 uur </a:t>
            </a:r>
            <a:r>
              <a:rPr lang="nl-NL" sz="2400" b="1" dirty="0">
                <a:solidFill>
                  <a:srgbClr val="002060"/>
                </a:solidFill>
              </a:rPr>
              <a:t>Speeddates</a:t>
            </a:r>
          </a:p>
          <a:p>
            <a:r>
              <a:rPr lang="nl-NL" sz="2400" b="1" dirty="0">
                <a:solidFill>
                  <a:schemeClr val="accent6"/>
                </a:solidFill>
              </a:rPr>
              <a:t>17.00 uur </a:t>
            </a:r>
            <a:r>
              <a:rPr lang="nl-NL" sz="2400" b="1" dirty="0">
                <a:solidFill>
                  <a:srgbClr val="002060"/>
                </a:solidFill>
              </a:rPr>
              <a:t>Einde programma</a:t>
            </a:r>
          </a:p>
        </p:txBody>
      </p:sp>
    </p:spTree>
    <p:extLst>
      <p:ext uri="{BB962C8B-B14F-4D97-AF65-F5344CB8AC3E}">
        <p14:creationId xmlns:p14="http://schemas.microsoft.com/office/powerpoint/2010/main" val="990704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0F4AE-60FD-8E32-6E19-BFBFDEB3F92D}"/>
              </a:ext>
            </a:extLst>
          </p:cNvPr>
          <p:cNvSpPr>
            <a:spLocks noGrp="1"/>
          </p:cNvSpPr>
          <p:nvPr>
            <p:ph type="title"/>
          </p:nvPr>
        </p:nvSpPr>
        <p:spPr/>
        <p:txBody>
          <a:bodyPr/>
          <a:lstStyle/>
          <a:p>
            <a:r>
              <a:rPr lang="nl-NL" dirty="0" err="1"/>
              <a:t>Wrap</a:t>
            </a:r>
            <a:r>
              <a:rPr lang="nl-NL" dirty="0"/>
              <a:t>-up – Ariane &amp; Sofie</a:t>
            </a:r>
          </a:p>
        </p:txBody>
      </p:sp>
      <p:sp>
        <p:nvSpPr>
          <p:cNvPr id="3" name="Tijdelijke aanduiding voor datum 2">
            <a:extLst>
              <a:ext uri="{FF2B5EF4-FFF2-40B4-BE49-F238E27FC236}">
                <a16:creationId xmlns:a16="http://schemas.microsoft.com/office/drawing/2014/main" id="{96EC6770-DD47-82BB-6008-F4431C3DA3D1}"/>
              </a:ext>
            </a:extLst>
          </p:cNvPr>
          <p:cNvSpPr>
            <a:spLocks noGrp="1"/>
          </p:cNvSpPr>
          <p:nvPr>
            <p:ph type="dt" sz="half" idx="10"/>
          </p:nvPr>
        </p:nvSpPr>
        <p:spPr/>
        <p:txBody>
          <a:bodyPr/>
          <a:lstStyle/>
          <a:p>
            <a:pPr>
              <a:defRPr/>
            </a:pPr>
            <a:fld id="{2DC0BEB7-5346-7540-A88E-4A378BB8EBB4}" type="datetime1">
              <a:rPr lang="nl-NL" smtClean="0"/>
              <a:pPr>
                <a:defRPr/>
              </a:pPr>
              <a:t>06-02-2025</a:t>
            </a:fld>
            <a:endParaRPr lang="nl-NL" dirty="0"/>
          </a:p>
        </p:txBody>
      </p:sp>
      <p:sp>
        <p:nvSpPr>
          <p:cNvPr id="4" name="Tijdelijke aanduiding voor dianummer 3">
            <a:extLst>
              <a:ext uri="{FF2B5EF4-FFF2-40B4-BE49-F238E27FC236}">
                <a16:creationId xmlns:a16="http://schemas.microsoft.com/office/drawing/2014/main" id="{5F50C5CD-02E5-860A-DF04-31D39E37D862}"/>
              </a:ext>
            </a:extLst>
          </p:cNvPr>
          <p:cNvSpPr>
            <a:spLocks noGrp="1"/>
          </p:cNvSpPr>
          <p:nvPr>
            <p:ph type="sldNum" sz="quarter" idx="11"/>
          </p:nvPr>
        </p:nvSpPr>
        <p:spPr/>
        <p:txBody>
          <a:bodyPr/>
          <a:lstStyle/>
          <a:p>
            <a:pPr>
              <a:defRPr/>
            </a:pPr>
            <a:fld id="{3ADAD931-229E-C148-AFD8-FFE49325E4A7}" type="slidenum">
              <a:rPr lang="nl-NL" smtClean="0"/>
              <a:pPr>
                <a:defRPr/>
              </a:pPr>
              <a:t>36</a:t>
            </a:fld>
            <a:endParaRPr lang="nl-NL" dirty="0"/>
          </a:p>
        </p:txBody>
      </p:sp>
    </p:spTree>
    <p:extLst>
      <p:ext uri="{BB962C8B-B14F-4D97-AF65-F5344CB8AC3E}">
        <p14:creationId xmlns:p14="http://schemas.microsoft.com/office/powerpoint/2010/main" val="2500267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E38D4-BBA7-C5A9-CE0B-4DD294020C76}"/>
              </a:ext>
            </a:extLst>
          </p:cNvPr>
          <p:cNvSpPr>
            <a:spLocks noGrp="1"/>
          </p:cNvSpPr>
          <p:nvPr>
            <p:ph type="title"/>
          </p:nvPr>
        </p:nvSpPr>
        <p:spPr>
          <a:xfrm>
            <a:off x="600853" y="179387"/>
            <a:ext cx="10990294" cy="681695"/>
          </a:xfrm>
        </p:spPr>
        <p:txBody>
          <a:bodyPr/>
          <a:lstStyle/>
          <a:p>
            <a:r>
              <a:rPr lang="nl-NL" sz="1600" b="0" dirty="0"/>
              <a:t>- “</a:t>
            </a:r>
            <a:r>
              <a:rPr lang="nl-NL" sz="1600" b="0" dirty="0" err="1"/>
              <a:t>Ethical</a:t>
            </a:r>
            <a:r>
              <a:rPr lang="nl-NL" sz="1600" b="0" dirty="0"/>
              <a:t> </a:t>
            </a:r>
            <a:r>
              <a:rPr lang="nl-NL" sz="1600" b="0" dirty="0" err="1"/>
              <a:t>Duty</a:t>
            </a:r>
            <a:r>
              <a:rPr lang="nl-NL" sz="1600" b="0" dirty="0"/>
              <a:t>” &amp; “</a:t>
            </a:r>
            <a:r>
              <a:rPr lang="nl-NL" sz="1600" b="0" dirty="0" err="1"/>
              <a:t>the</a:t>
            </a:r>
            <a:r>
              <a:rPr lang="nl-NL" sz="1600" b="0" dirty="0"/>
              <a:t> art of teaching” (samen bekwaam). Pedagogisch handelen afstemmen.</a:t>
            </a:r>
            <a:br>
              <a:rPr lang="nl-NL" sz="1600" b="0" dirty="0"/>
            </a:br>
            <a:br>
              <a:rPr lang="nl-NL" sz="1600" b="0" dirty="0"/>
            </a:br>
            <a:r>
              <a:rPr lang="nl-NL" sz="1600" b="0" dirty="0"/>
              <a:t>- Open, transparante en reflexieve dialoog. Iedereen hierin heel serieus </a:t>
            </a:r>
            <a:br>
              <a:rPr lang="nl-NL" sz="1600" b="0" dirty="0"/>
            </a:br>
            <a:r>
              <a:rPr lang="nl-NL" sz="1600" b="0" dirty="0"/>
              <a:t>  nemen / interventies ondertitelen. Investeren in relatie met ouders!! </a:t>
            </a:r>
            <a:br>
              <a:rPr lang="nl-NL" sz="1600" b="0" dirty="0"/>
            </a:br>
            <a:r>
              <a:rPr lang="nl-NL" sz="1600" b="0" dirty="0"/>
              <a:t>  Ouders via de kinderen bereiken.</a:t>
            </a:r>
            <a:br>
              <a:rPr lang="nl-NL" sz="1600" b="0" dirty="0"/>
            </a:br>
            <a:br>
              <a:rPr lang="nl-NL" sz="1600" b="0" dirty="0"/>
            </a:br>
            <a:r>
              <a:rPr lang="nl-NL" sz="1600" b="0" dirty="0"/>
              <a:t>- ‘Veiligheid’ valt niet samen met risicomijdend gedrag.</a:t>
            </a:r>
            <a:br>
              <a:rPr lang="nl-NL" sz="1600" b="0" dirty="0"/>
            </a:br>
            <a:br>
              <a:rPr lang="nl-NL" sz="1600" b="0" dirty="0"/>
            </a:br>
            <a:r>
              <a:rPr lang="nl-NL" sz="1600" b="0" dirty="0"/>
              <a:t>- Anders kijken (breinstretch).</a:t>
            </a:r>
            <a:br>
              <a:rPr lang="nl-NL" sz="1600" b="0" dirty="0"/>
            </a:br>
            <a:br>
              <a:rPr lang="nl-NL" sz="1600" b="0" dirty="0"/>
            </a:br>
            <a:r>
              <a:rPr lang="nl-NL" sz="1600" b="0" dirty="0"/>
              <a:t>- Werken met wensdromen – We bereiden voor op de samenleving.  </a:t>
            </a:r>
            <a:br>
              <a:rPr lang="nl-NL" sz="1600" b="0" dirty="0"/>
            </a:br>
            <a:r>
              <a:rPr lang="nl-NL" sz="1600" b="0" dirty="0"/>
              <a:t>  Wat kan wel; creatief denken; out of </a:t>
            </a:r>
            <a:r>
              <a:rPr lang="nl-NL" sz="1600" b="0" dirty="0" err="1"/>
              <a:t>the</a:t>
            </a:r>
            <a:r>
              <a:rPr lang="nl-NL" sz="1600" b="0" dirty="0"/>
              <a:t> box.</a:t>
            </a:r>
            <a:br>
              <a:rPr lang="nl-NL" sz="1600" b="0" dirty="0"/>
            </a:br>
            <a:br>
              <a:rPr lang="nl-NL" sz="1600" b="0" dirty="0"/>
            </a:br>
            <a:r>
              <a:rPr lang="nl-NL" sz="1600" b="0" dirty="0"/>
              <a:t>- Welbevinden en veerkracht van leerlingen EN onderwijsprofessionals.</a:t>
            </a:r>
            <a:br>
              <a:rPr lang="nl-NL" sz="1600" b="0" dirty="0"/>
            </a:br>
            <a:br>
              <a:rPr lang="nl-NL" sz="1600" b="0" dirty="0"/>
            </a:br>
            <a:r>
              <a:rPr lang="nl-NL" sz="1600" b="0" dirty="0"/>
              <a:t>- Er kan altijd meer dan dat we denken.</a:t>
            </a:r>
            <a:br>
              <a:rPr lang="nl-NL" sz="1600" b="0" dirty="0"/>
            </a:br>
            <a:br>
              <a:rPr lang="nl-NL" sz="1600" b="0" dirty="0"/>
            </a:br>
            <a:r>
              <a:rPr lang="nl-NL" sz="1600" b="0" dirty="0"/>
              <a:t>- Werken aan de nieuwsgierige en lerende houding van leraren.</a:t>
            </a:r>
            <a:br>
              <a:rPr lang="nl-NL" sz="1600" b="0" dirty="0"/>
            </a:br>
            <a:br>
              <a:rPr lang="nl-NL" sz="1600" b="0" dirty="0"/>
            </a:br>
            <a:r>
              <a:rPr lang="nl-NL" sz="1600" b="0" dirty="0"/>
              <a:t>- Je bent sowieso ‘van ons’: dat gevoel is voor het kind en de familie heel wezenlijk.</a:t>
            </a:r>
            <a:br>
              <a:rPr lang="nl-NL" sz="1600" b="0" dirty="0"/>
            </a:br>
            <a:br>
              <a:rPr lang="nl-NL" sz="1600" b="0" dirty="0"/>
            </a:br>
            <a:r>
              <a:rPr lang="nl-NL" sz="1600" b="0" dirty="0"/>
              <a:t>- Te doen: de voordelen van inclusief onderwijs uitdragen.</a:t>
            </a:r>
            <a:br>
              <a:rPr lang="nl-NL" sz="1600" b="0" dirty="0"/>
            </a:br>
            <a:br>
              <a:rPr lang="nl-NL" sz="1600" b="0" dirty="0"/>
            </a:br>
            <a:r>
              <a:rPr lang="nl-NL" sz="1600" b="0" dirty="0"/>
              <a:t>- </a:t>
            </a:r>
            <a:r>
              <a:rPr lang="nl-NL" sz="1600" b="0" dirty="0" err="1"/>
              <a:t>Casusdenken</a:t>
            </a:r>
            <a:r>
              <a:rPr lang="nl-NL" sz="1600" b="0" dirty="0"/>
              <a:t> verlaten en op weg naar </a:t>
            </a:r>
            <a:r>
              <a:rPr lang="nl-NL" sz="1600" b="0" dirty="0" err="1"/>
              <a:t>contextdenken</a:t>
            </a:r>
            <a:r>
              <a:rPr lang="nl-NL" sz="1600" b="0" dirty="0"/>
              <a:t> (samen verantwoordelijk voor goed onderwijs).</a:t>
            </a:r>
            <a:br>
              <a:rPr lang="nl-NL" sz="1600" b="0" dirty="0"/>
            </a:br>
            <a:br>
              <a:rPr lang="nl-NL" sz="1600" b="0" dirty="0"/>
            </a:br>
            <a:r>
              <a:rPr lang="nl-NL" sz="1600" b="0" dirty="0"/>
              <a:t>- GOED ONDERWIJS CENTRAAL.</a:t>
            </a:r>
            <a:br>
              <a:rPr lang="nl-NL" sz="1600" b="0" dirty="0"/>
            </a:br>
            <a:endParaRPr lang="nl-NL" sz="1600" b="0" dirty="0"/>
          </a:p>
        </p:txBody>
      </p:sp>
      <p:sp>
        <p:nvSpPr>
          <p:cNvPr id="3" name="Tijdelijke aanduiding voor datum 2">
            <a:extLst>
              <a:ext uri="{FF2B5EF4-FFF2-40B4-BE49-F238E27FC236}">
                <a16:creationId xmlns:a16="http://schemas.microsoft.com/office/drawing/2014/main" id="{4E5A809A-91F0-92EE-0903-3C38587EE485}"/>
              </a:ext>
            </a:extLst>
          </p:cNvPr>
          <p:cNvSpPr>
            <a:spLocks noGrp="1"/>
          </p:cNvSpPr>
          <p:nvPr>
            <p:ph type="dt" sz="half" idx="10"/>
          </p:nvPr>
        </p:nvSpPr>
        <p:spPr/>
        <p:txBody>
          <a:bodyPr/>
          <a:lstStyle/>
          <a:p>
            <a:pPr>
              <a:defRPr/>
            </a:pPr>
            <a:fld id="{2DC0BEB7-5346-7540-A88E-4A378BB8EBB4}" type="datetime1">
              <a:rPr lang="nl-NL" smtClean="0"/>
              <a:pPr>
                <a:defRPr/>
              </a:pPr>
              <a:t>06-02-2025</a:t>
            </a:fld>
            <a:endParaRPr lang="nl-NL" dirty="0"/>
          </a:p>
        </p:txBody>
      </p:sp>
      <p:sp>
        <p:nvSpPr>
          <p:cNvPr id="4" name="Tijdelijke aanduiding voor dianummer 3">
            <a:extLst>
              <a:ext uri="{FF2B5EF4-FFF2-40B4-BE49-F238E27FC236}">
                <a16:creationId xmlns:a16="http://schemas.microsoft.com/office/drawing/2014/main" id="{CA162CAD-2F51-98EF-CB24-B24AB336B946}"/>
              </a:ext>
            </a:extLst>
          </p:cNvPr>
          <p:cNvSpPr>
            <a:spLocks noGrp="1"/>
          </p:cNvSpPr>
          <p:nvPr>
            <p:ph type="sldNum" sz="quarter" idx="11"/>
          </p:nvPr>
        </p:nvSpPr>
        <p:spPr/>
        <p:txBody>
          <a:bodyPr/>
          <a:lstStyle/>
          <a:p>
            <a:pPr>
              <a:defRPr/>
            </a:pPr>
            <a:fld id="{3ADAD931-229E-C148-AFD8-FFE49325E4A7}" type="slidenum">
              <a:rPr lang="nl-NL" smtClean="0"/>
              <a:pPr>
                <a:defRPr/>
              </a:pPr>
              <a:t>37</a:t>
            </a:fld>
            <a:endParaRPr lang="nl-NL" dirty="0"/>
          </a:p>
        </p:txBody>
      </p:sp>
    </p:spTree>
    <p:extLst>
      <p:ext uri="{BB962C8B-B14F-4D97-AF65-F5344CB8AC3E}">
        <p14:creationId xmlns:p14="http://schemas.microsoft.com/office/powerpoint/2010/main" val="1231649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F6DBA-FE6A-1CDA-464B-53CB59F2D09F}"/>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F15505ED-EE68-1D8C-DBCF-5635CD73A7FE}"/>
              </a:ext>
            </a:extLst>
          </p:cNvPr>
          <p:cNvSpPr>
            <a:spLocks noGrp="1"/>
          </p:cNvSpPr>
          <p:nvPr>
            <p:ph type="title"/>
          </p:nvPr>
        </p:nvSpPr>
        <p:spPr>
          <a:xfrm>
            <a:off x="236034" y="604625"/>
            <a:ext cx="10807261" cy="681695"/>
          </a:xfrm>
          <a:prstGeom prst="rect">
            <a:avLst/>
          </a:prstGeom>
        </p:spPr>
        <p:txBody>
          <a:bodyPr/>
          <a:lstStyle/>
          <a:p>
            <a:r>
              <a:rPr lang="nl-NL" dirty="0">
                <a:solidFill>
                  <a:srgbClr val="0070C0"/>
                </a:solidFill>
              </a:rPr>
              <a:t>    </a:t>
            </a:r>
            <a:r>
              <a:rPr lang="nl-NL" dirty="0">
                <a:solidFill>
                  <a:srgbClr val="002060"/>
                </a:solidFill>
              </a:rPr>
              <a:t>Programma</a:t>
            </a:r>
            <a:br>
              <a:rPr lang="nl-NL" dirty="0">
                <a:solidFill>
                  <a:srgbClr val="0070C0"/>
                </a:solidFill>
              </a:rPr>
            </a:br>
            <a:endParaRPr lang="nl-NL" dirty="0">
              <a:solidFill>
                <a:srgbClr val="0070C0"/>
              </a:solidFill>
            </a:endParaRPr>
          </a:p>
        </p:txBody>
      </p:sp>
      <p:sp>
        <p:nvSpPr>
          <p:cNvPr id="12289" name="Tijdelijke aanduiding voor datum 2">
            <a:extLst>
              <a:ext uri="{FF2B5EF4-FFF2-40B4-BE49-F238E27FC236}">
                <a16:creationId xmlns:a16="http://schemas.microsoft.com/office/drawing/2014/main" id="{7D38D166-E5C2-BE77-6EEC-EA67AB1F8839}"/>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A0695A86-7F82-6537-BC92-D42DDEE92777}"/>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38</a:t>
            </a:fld>
            <a:endParaRPr lang="nl-NL" altLang="nl-NL">
              <a:solidFill>
                <a:schemeClr val="bg1"/>
              </a:solidFill>
            </a:endParaRPr>
          </a:p>
        </p:txBody>
      </p:sp>
      <p:pic>
        <p:nvPicPr>
          <p:cNvPr id="3" name="Afbeelding 2">
            <a:extLst>
              <a:ext uri="{FF2B5EF4-FFF2-40B4-BE49-F238E27FC236}">
                <a16:creationId xmlns:a16="http://schemas.microsoft.com/office/drawing/2014/main" id="{39E477C0-DD5F-812C-3E19-F90143AF65EA}"/>
              </a:ext>
            </a:extLst>
          </p:cNvPr>
          <p:cNvPicPr>
            <a:picLocks noChangeAspect="1"/>
          </p:cNvPicPr>
          <p:nvPr/>
        </p:nvPicPr>
        <p:blipFill>
          <a:blip r:embed="rId3"/>
          <a:stretch>
            <a:fillRect/>
          </a:stretch>
        </p:blipFill>
        <p:spPr>
          <a:xfrm>
            <a:off x="0" y="332634"/>
            <a:ext cx="9714790" cy="5426399"/>
          </a:xfrm>
          <a:prstGeom prst="rect">
            <a:avLst/>
          </a:prstGeom>
        </p:spPr>
      </p:pic>
    </p:spTree>
    <p:extLst>
      <p:ext uri="{BB962C8B-B14F-4D97-AF65-F5344CB8AC3E}">
        <p14:creationId xmlns:p14="http://schemas.microsoft.com/office/powerpoint/2010/main" val="412633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636E-79F6-0248-D1C4-77D4BA6A20C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3B1A1BF8-286E-C091-267F-D8D2B4DC0967}"/>
              </a:ext>
            </a:extLst>
          </p:cNvPr>
          <p:cNvSpPr>
            <a:spLocks noGrp="1"/>
          </p:cNvSpPr>
          <p:nvPr>
            <p:ph type="title"/>
          </p:nvPr>
        </p:nvSpPr>
        <p:spPr>
          <a:xfrm>
            <a:off x="236034" y="604625"/>
            <a:ext cx="10807261" cy="681695"/>
          </a:xfrm>
          <a:prstGeom prst="rect">
            <a:avLst/>
          </a:prstGeom>
        </p:spPr>
        <p:txBody>
          <a:bodyPr/>
          <a:lstStyle/>
          <a:p>
            <a:r>
              <a:rPr lang="nl-NL" dirty="0">
                <a:solidFill>
                  <a:srgbClr val="0070C0"/>
                </a:solidFill>
              </a:rPr>
              <a:t>    </a:t>
            </a:r>
            <a:r>
              <a:rPr lang="nl-NL" dirty="0">
                <a:solidFill>
                  <a:srgbClr val="002060"/>
                </a:solidFill>
              </a:rPr>
              <a:t>Programma</a:t>
            </a:r>
            <a:br>
              <a:rPr lang="nl-NL" dirty="0">
                <a:solidFill>
                  <a:srgbClr val="0070C0"/>
                </a:solidFill>
              </a:rPr>
            </a:br>
            <a:endParaRPr lang="nl-NL" dirty="0">
              <a:solidFill>
                <a:srgbClr val="0070C0"/>
              </a:solidFill>
            </a:endParaRPr>
          </a:p>
        </p:txBody>
      </p:sp>
      <p:sp>
        <p:nvSpPr>
          <p:cNvPr id="12289" name="Tijdelijke aanduiding voor datum 2">
            <a:extLst>
              <a:ext uri="{FF2B5EF4-FFF2-40B4-BE49-F238E27FC236}">
                <a16:creationId xmlns:a16="http://schemas.microsoft.com/office/drawing/2014/main" id="{347F0489-6C55-D7AA-EAAC-39B3DBED1904}"/>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098EEB23-47A3-4C79-DD0A-7DA4E2CDE98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4</a:t>
            </a:fld>
            <a:endParaRPr lang="nl-NL" altLang="nl-NL">
              <a:solidFill>
                <a:schemeClr val="bg1"/>
              </a:solidFill>
            </a:endParaRPr>
          </a:p>
        </p:txBody>
      </p:sp>
      <p:sp>
        <p:nvSpPr>
          <p:cNvPr id="10" name="Tekstvak 9">
            <a:extLst>
              <a:ext uri="{FF2B5EF4-FFF2-40B4-BE49-F238E27FC236}">
                <a16:creationId xmlns:a16="http://schemas.microsoft.com/office/drawing/2014/main" id="{2377563D-FA89-7214-F412-6BCCBCF93FEB}"/>
              </a:ext>
            </a:extLst>
          </p:cNvPr>
          <p:cNvSpPr txBox="1"/>
          <p:nvPr/>
        </p:nvSpPr>
        <p:spPr>
          <a:xfrm>
            <a:off x="747132" y="1672683"/>
            <a:ext cx="11173522" cy="3785652"/>
          </a:xfrm>
          <a:prstGeom prst="rect">
            <a:avLst/>
          </a:prstGeom>
          <a:noFill/>
        </p:spPr>
        <p:txBody>
          <a:bodyPr wrap="square" rtlCol="0">
            <a:spAutoFit/>
          </a:bodyPr>
          <a:lstStyle/>
          <a:p>
            <a:r>
              <a:rPr lang="nl-NL" sz="2400" b="1" dirty="0">
                <a:solidFill>
                  <a:schemeClr val="accent6"/>
                </a:solidFill>
              </a:rPr>
              <a:t>12.00 uur </a:t>
            </a:r>
            <a:r>
              <a:rPr lang="nl-NL" sz="2400" b="1" dirty="0">
                <a:solidFill>
                  <a:srgbClr val="002060"/>
                </a:solidFill>
              </a:rPr>
              <a:t>Welkom</a:t>
            </a:r>
            <a:br>
              <a:rPr lang="nl-NL" sz="2400" b="1" dirty="0">
                <a:solidFill>
                  <a:schemeClr val="accent6"/>
                </a:solidFill>
              </a:rPr>
            </a:br>
            <a:r>
              <a:rPr lang="nl-NL" sz="2400" b="1" dirty="0">
                <a:solidFill>
                  <a:schemeClr val="accent6"/>
                </a:solidFill>
              </a:rPr>
              <a:t>12.10 uur </a:t>
            </a:r>
            <a:r>
              <a:rPr lang="nl-NL" sz="2400" b="1" dirty="0">
                <a:solidFill>
                  <a:srgbClr val="002060"/>
                </a:solidFill>
              </a:rPr>
              <a:t>Pedagogisch muurtje</a:t>
            </a:r>
          </a:p>
          <a:p>
            <a:r>
              <a:rPr lang="nl-NL" sz="2400" b="1" dirty="0">
                <a:solidFill>
                  <a:schemeClr val="accent6"/>
                </a:solidFill>
              </a:rPr>
              <a:t>12.40 uur </a:t>
            </a:r>
            <a:r>
              <a:rPr lang="nl-NL" sz="2400" b="1" dirty="0">
                <a:solidFill>
                  <a:srgbClr val="002060"/>
                </a:solidFill>
              </a:rPr>
              <a:t>Wrap up onderzoek door Esther Louwagie</a:t>
            </a:r>
          </a:p>
          <a:p>
            <a:r>
              <a:rPr lang="nl-NL" sz="2400" b="1" dirty="0">
                <a:solidFill>
                  <a:schemeClr val="accent6"/>
                </a:solidFill>
              </a:rPr>
              <a:t>13.00 uur </a:t>
            </a:r>
            <a:r>
              <a:rPr lang="nl-NL" sz="2400" b="1" dirty="0">
                <a:solidFill>
                  <a:srgbClr val="002060"/>
                </a:solidFill>
              </a:rPr>
              <a:t>Lunch</a:t>
            </a:r>
          </a:p>
          <a:p>
            <a:r>
              <a:rPr lang="nl-NL" sz="2400" b="1" dirty="0">
                <a:solidFill>
                  <a:schemeClr val="accent6"/>
                </a:solidFill>
              </a:rPr>
              <a:t>13.45 uur </a:t>
            </a:r>
            <a:r>
              <a:rPr lang="nl-NL" sz="2400" b="1" dirty="0">
                <a:solidFill>
                  <a:srgbClr val="002060"/>
                </a:solidFill>
              </a:rPr>
              <a:t>Inleiding gesprekstafels</a:t>
            </a:r>
          </a:p>
          <a:p>
            <a:r>
              <a:rPr lang="nl-NL" sz="2400" b="1" dirty="0">
                <a:solidFill>
                  <a:schemeClr val="accent6"/>
                </a:solidFill>
              </a:rPr>
              <a:t>14.00 uur </a:t>
            </a:r>
            <a:r>
              <a:rPr lang="nl-NL" sz="2400" b="1" dirty="0">
                <a:solidFill>
                  <a:srgbClr val="002060"/>
                </a:solidFill>
              </a:rPr>
              <a:t>3 rondes gesprekstafels </a:t>
            </a:r>
            <a:br>
              <a:rPr lang="nl-NL" sz="2400" b="1" dirty="0">
                <a:solidFill>
                  <a:srgbClr val="002060"/>
                </a:solidFill>
              </a:rPr>
            </a:br>
            <a:r>
              <a:rPr lang="nl-NL" sz="2400" b="1" dirty="0">
                <a:solidFill>
                  <a:srgbClr val="002060"/>
                </a:solidFill>
              </a:rPr>
              <a:t>                 </a:t>
            </a:r>
            <a:r>
              <a:rPr lang="nl-NL" sz="2400" dirty="0">
                <a:solidFill>
                  <a:srgbClr val="002060"/>
                </a:solidFill>
              </a:rPr>
              <a:t>(35 min met 5 minuten wisseltijd)</a:t>
            </a:r>
          </a:p>
          <a:p>
            <a:r>
              <a:rPr lang="nl-NL" sz="2400" b="1" dirty="0">
                <a:solidFill>
                  <a:schemeClr val="accent6"/>
                </a:solidFill>
              </a:rPr>
              <a:t>16.00 uur </a:t>
            </a:r>
            <a:r>
              <a:rPr lang="nl-NL" sz="2400" b="1" dirty="0">
                <a:solidFill>
                  <a:srgbClr val="002060"/>
                </a:solidFill>
              </a:rPr>
              <a:t>Afsluiting gesprekstafels + wrap up door Sofie</a:t>
            </a:r>
          </a:p>
          <a:p>
            <a:r>
              <a:rPr lang="nl-NL" sz="2400" b="1" dirty="0">
                <a:solidFill>
                  <a:schemeClr val="accent6"/>
                </a:solidFill>
              </a:rPr>
              <a:t>16.15 uur </a:t>
            </a:r>
            <a:r>
              <a:rPr lang="nl-NL" sz="2400" b="1" dirty="0">
                <a:solidFill>
                  <a:srgbClr val="002060"/>
                </a:solidFill>
              </a:rPr>
              <a:t>Speeddates</a:t>
            </a:r>
          </a:p>
          <a:p>
            <a:r>
              <a:rPr lang="nl-NL" sz="2400" b="1" dirty="0">
                <a:solidFill>
                  <a:schemeClr val="accent6"/>
                </a:solidFill>
              </a:rPr>
              <a:t>17.00 uur </a:t>
            </a:r>
            <a:r>
              <a:rPr lang="nl-NL" sz="2400" b="1" dirty="0">
                <a:solidFill>
                  <a:srgbClr val="002060"/>
                </a:solidFill>
              </a:rPr>
              <a:t>Einde programma</a:t>
            </a:r>
          </a:p>
        </p:txBody>
      </p:sp>
    </p:spTree>
    <p:extLst>
      <p:ext uri="{BB962C8B-B14F-4D97-AF65-F5344CB8AC3E}">
        <p14:creationId xmlns:p14="http://schemas.microsoft.com/office/powerpoint/2010/main" val="265122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CF5F1-B375-F59B-041A-BB61487C316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36087A2-161F-075E-A17A-3AA1D8954DDC}"/>
              </a:ext>
            </a:extLst>
          </p:cNvPr>
          <p:cNvSpPr txBox="1"/>
          <p:nvPr/>
        </p:nvSpPr>
        <p:spPr>
          <a:xfrm>
            <a:off x="841248" y="365760"/>
            <a:ext cx="10515600" cy="1325880"/>
          </a:xfrm>
          <a:prstGeom prst="rect">
            <a:avLst/>
          </a:prstGeom>
        </p:spPr>
        <p:txBody>
          <a:bodyPr anchor="ctr">
            <a:normAutofit/>
          </a:bodyPr>
          <a:lstStyle/>
          <a:p>
            <a:pPr eaLnBrk="1" hangingPunct="1">
              <a:spcAft>
                <a:spcPts val="600"/>
              </a:spcAft>
            </a:pPr>
            <a:r>
              <a:rPr lang="en-US" sz="2800" b="1" kern="1200" baseline="0">
                <a:solidFill>
                  <a:srgbClr val="005EAA"/>
                </a:solidFill>
              </a:rPr>
              <a:t>Basisinformatie 2025</a:t>
            </a:r>
          </a:p>
        </p:txBody>
      </p:sp>
      <p:sp>
        <p:nvSpPr>
          <p:cNvPr id="12289" name="Tijdelijke aanduiding voor datum 2">
            <a:extLst>
              <a:ext uri="{FF2B5EF4-FFF2-40B4-BE49-F238E27FC236}">
                <a16:creationId xmlns:a16="http://schemas.microsoft.com/office/drawing/2014/main" id="{2BFB0017-87BE-87E6-8A92-77E400CBA11C}"/>
              </a:ext>
            </a:extLst>
          </p:cNvPr>
          <p:cNvSpPr>
            <a:spLocks noGrp="1" noChangeArrowheads="1"/>
          </p:cNvSpPr>
          <p:nvPr>
            <p:ph type="dt" sz="half" idx="10"/>
          </p:nvPr>
        </p:nvSpPr>
        <p:spPr bwMode="auto">
          <a:xfrm>
            <a:off x="1758950" y="6313488"/>
            <a:ext cx="173196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600"/>
              </a:spcAft>
              <a:defRPr/>
            </a:pPr>
            <a:fld id="{C249D858-8CD8-B542-9807-4DED380477C6}" type="datetime1">
              <a:rPr lang="nl-NL" altLang="nl-NL" kern="1200" baseline="0">
                <a:solidFill>
                  <a:schemeClr val="bg1"/>
                </a:solidFill>
                <a:latin typeface="Verdana" panose="020B0604030504040204" pitchFamily="34" charset="0"/>
                <a:ea typeface="+mn-ea"/>
                <a:cs typeface="+mn-cs"/>
              </a:rPr>
              <a:pPr>
                <a:spcAft>
                  <a:spcPts val="600"/>
                </a:spcAft>
                <a:defRPr/>
              </a:pPr>
              <a:t>06-02-2025</a:t>
            </a:fld>
            <a:endParaRPr lang="nl-NL" altLang="nl-NL" kern="1200" baseline="0">
              <a:solidFill>
                <a:schemeClr val="bg1"/>
              </a:solidFill>
              <a:latin typeface="Verdana" panose="020B0604030504040204" pitchFamily="34" charset="0"/>
              <a:ea typeface="+mn-ea"/>
              <a:cs typeface="+mn-cs"/>
            </a:endParaRPr>
          </a:p>
        </p:txBody>
      </p:sp>
      <p:sp>
        <p:nvSpPr>
          <p:cNvPr id="12290" name="Tijdelijke aanduiding voor dianummer 3">
            <a:extLst>
              <a:ext uri="{FF2B5EF4-FFF2-40B4-BE49-F238E27FC236}">
                <a16:creationId xmlns:a16="http://schemas.microsoft.com/office/drawing/2014/main" id="{3DA6C874-FFA4-8D51-66BA-ADCAE06E8F0C}"/>
              </a:ext>
            </a:extLst>
          </p:cNvPr>
          <p:cNvSpPr>
            <a:spLocks noGrp="1" noChangeArrowheads="1"/>
          </p:cNvSpPr>
          <p:nvPr>
            <p:ph type="sldNum" sz="quarter" idx="11"/>
          </p:nvPr>
        </p:nvSpPr>
        <p:spPr bwMode="auto">
          <a:xfrm>
            <a:off x="838200" y="6313488"/>
            <a:ext cx="92075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600"/>
              </a:spcAft>
              <a:defRPr/>
            </a:pPr>
            <a:fld id="{F9F457C7-6D6F-7840-A233-D0424AC84943}" type="slidenum">
              <a:rPr lang="nl-NL" altLang="nl-NL" kern="1200" baseline="0">
                <a:solidFill>
                  <a:schemeClr val="bg1"/>
                </a:solidFill>
                <a:latin typeface="+mn-lt"/>
                <a:ea typeface="+mn-ea"/>
                <a:cs typeface="+mn-cs"/>
              </a:rPr>
              <a:pPr>
                <a:spcAft>
                  <a:spcPts val="600"/>
                </a:spcAft>
                <a:defRPr/>
              </a:pPr>
              <a:t>5</a:t>
            </a:fld>
            <a:endParaRPr lang="nl-NL" altLang="nl-NL" kern="1200" baseline="0">
              <a:solidFill>
                <a:schemeClr val="bg1"/>
              </a:solidFill>
              <a:latin typeface="+mn-lt"/>
              <a:ea typeface="+mn-ea"/>
              <a:cs typeface="+mn-cs"/>
            </a:endParaRPr>
          </a:p>
        </p:txBody>
      </p:sp>
      <p:pic>
        <p:nvPicPr>
          <p:cNvPr id="6" name="Afbeelding 5" descr="Afbeelding met tekst, schermopname, Webpagina, Website&#10;&#10;Automatisch gegenereerde beschrijving">
            <a:extLst>
              <a:ext uri="{FF2B5EF4-FFF2-40B4-BE49-F238E27FC236}">
                <a16:creationId xmlns:a16="http://schemas.microsoft.com/office/drawing/2014/main" id="{8B31D991-3D4C-93DB-CEB0-CE6FDC50E779}"/>
              </a:ext>
            </a:extLst>
          </p:cNvPr>
          <p:cNvPicPr>
            <a:picLocks noChangeAspect="1"/>
          </p:cNvPicPr>
          <p:nvPr/>
        </p:nvPicPr>
        <p:blipFill>
          <a:blip r:embed="rId2"/>
          <a:srcRect b="20017"/>
          <a:stretch/>
        </p:blipFill>
        <p:spPr>
          <a:xfrm>
            <a:off x="456237" y="1491916"/>
            <a:ext cx="11458368" cy="4742768"/>
          </a:xfrm>
          <a:prstGeom prst="rect">
            <a:avLst/>
          </a:prstGeom>
          <a:noFill/>
        </p:spPr>
      </p:pic>
    </p:spTree>
    <p:extLst>
      <p:ext uri="{BB962C8B-B14F-4D97-AF65-F5344CB8AC3E}">
        <p14:creationId xmlns:p14="http://schemas.microsoft.com/office/powerpoint/2010/main" val="388657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FCAB-7149-3150-5216-AE008EFEB928}"/>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CAAE697-F26E-9DF4-BAB1-171D5E36FE34}"/>
              </a:ext>
            </a:extLst>
          </p:cNvPr>
          <p:cNvSpPr txBox="1"/>
          <p:nvPr/>
        </p:nvSpPr>
        <p:spPr>
          <a:xfrm>
            <a:off x="841248" y="365760"/>
            <a:ext cx="10515600" cy="1325880"/>
          </a:xfrm>
          <a:prstGeom prst="rect">
            <a:avLst/>
          </a:prstGeom>
        </p:spPr>
        <p:txBody>
          <a:bodyPr anchor="ctr">
            <a:normAutofit/>
          </a:bodyPr>
          <a:lstStyle/>
          <a:p>
            <a:pPr eaLnBrk="1" hangingPunct="1">
              <a:spcAft>
                <a:spcPts val="600"/>
              </a:spcAft>
            </a:pPr>
            <a:r>
              <a:rPr lang="en-US" sz="2800" b="1" kern="1200" baseline="0" dirty="0" err="1">
                <a:solidFill>
                  <a:srgbClr val="005EAA"/>
                </a:solidFill>
              </a:rPr>
              <a:t>Basisinformatie</a:t>
            </a:r>
            <a:r>
              <a:rPr lang="en-US" sz="2800" b="1" kern="1200" baseline="0" dirty="0">
                <a:solidFill>
                  <a:srgbClr val="005EAA"/>
                </a:solidFill>
              </a:rPr>
              <a:t> SWV Kop van NH 2025</a:t>
            </a:r>
          </a:p>
        </p:txBody>
      </p:sp>
      <p:sp>
        <p:nvSpPr>
          <p:cNvPr id="12289" name="Tijdelijke aanduiding voor datum 2">
            <a:extLst>
              <a:ext uri="{FF2B5EF4-FFF2-40B4-BE49-F238E27FC236}">
                <a16:creationId xmlns:a16="http://schemas.microsoft.com/office/drawing/2014/main" id="{512EB072-5B55-73A1-D778-0C25BC14AA8C}"/>
              </a:ext>
            </a:extLst>
          </p:cNvPr>
          <p:cNvSpPr>
            <a:spLocks noGrp="1" noChangeArrowheads="1"/>
          </p:cNvSpPr>
          <p:nvPr>
            <p:ph type="dt" sz="half" idx="10"/>
          </p:nvPr>
        </p:nvSpPr>
        <p:spPr bwMode="auto">
          <a:xfrm>
            <a:off x="1758950" y="6313488"/>
            <a:ext cx="173196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600"/>
              </a:spcAft>
              <a:defRPr/>
            </a:pPr>
            <a:fld id="{C249D858-8CD8-B542-9807-4DED380477C6}" type="datetime1">
              <a:rPr lang="nl-NL" altLang="nl-NL" kern="1200" baseline="0">
                <a:solidFill>
                  <a:schemeClr val="bg1"/>
                </a:solidFill>
                <a:latin typeface="Verdana" panose="020B0604030504040204" pitchFamily="34" charset="0"/>
                <a:ea typeface="+mn-ea"/>
                <a:cs typeface="+mn-cs"/>
              </a:rPr>
              <a:pPr>
                <a:spcAft>
                  <a:spcPts val="600"/>
                </a:spcAft>
                <a:defRPr/>
              </a:pPr>
              <a:t>06-02-2025</a:t>
            </a:fld>
            <a:endParaRPr lang="nl-NL" altLang="nl-NL" kern="1200" baseline="0">
              <a:solidFill>
                <a:schemeClr val="bg1"/>
              </a:solidFill>
              <a:latin typeface="Verdana" panose="020B0604030504040204" pitchFamily="34" charset="0"/>
              <a:ea typeface="+mn-ea"/>
              <a:cs typeface="+mn-cs"/>
            </a:endParaRPr>
          </a:p>
        </p:txBody>
      </p:sp>
      <p:sp>
        <p:nvSpPr>
          <p:cNvPr id="12290" name="Tijdelijke aanduiding voor dianummer 3">
            <a:extLst>
              <a:ext uri="{FF2B5EF4-FFF2-40B4-BE49-F238E27FC236}">
                <a16:creationId xmlns:a16="http://schemas.microsoft.com/office/drawing/2014/main" id="{4435BBE9-C623-590F-F2C7-AA26964B06E8}"/>
              </a:ext>
            </a:extLst>
          </p:cNvPr>
          <p:cNvSpPr>
            <a:spLocks noGrp="1" noChangeArrowheads="1"/>
          </p:cNvSpPr>
          <p:nvPr>
            <p:ph type="sldNum" sz="quarter" idx="11"/>
          </p:nvPr>
        </p:nvSpPr>
        <p:spPr bwMode="auto">
          <a:xfrm>
            <a:off x="838200" y="6313488"/>
            <a:ext cx="92075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600"/>
              </a:spcAft>
              <a:defRPr/>
            </a:pPr>
            <a:fld id="{F9F457C7-6D6F-7840-A233-D0424AC84943}" type="slidenum">
              <a:rPr lang="nl-NL" altLang="nl-NL" kern="1200" baseline="0">
                <a:solidFill>
                  <a:schemeClr val="bg1"/>
                </a:solidFill>
                <a:latin typeface="+mn-lt"/>
                <a:ea typeface="+mn-ea"/>
                <a:cs typeface="+mn-cs"/>
              </a:rPr>
              <a:pPr>
                <a:spcAft>
                  <a:spcPts val="600"/>
                </a:spcAft>
                <a:defRPr/>
              </a:pPr>
              <a:t>6</a:t>
            </a:fld>
            <a:endParaRPr lang="nl-NL" altLang="nl-NL" kern="1200" baseline="0">
              <a:solidFill>
                <a:schemeClr val="bg1"/>
              </a:solidFill>
              <a:latin typeface="+mn-lt"/>
              <a:ea typeface="+mn-ea"/>
              <a:cs typeface="+mn-cs"/>
            </a:endParaRPr>
          </a:p>
        </p:txBody>
      </p:sp>
      <p:pic>
        <p:nvPicPr>
          <p:cNvPr id="2050" name="Picture 2" descr="Brand blussen met een iPad | CBS">
            <a:extLst>
              <a:ext uri="{FF2B5EF4-FFF2-40B4-BE49-F238E27FC236}">
                <a16:creationId xmlns:a16="http://schemas.microsoft.com/office/drawing/2014/main" id="{3105A6E9-9158-946D-0FA4-0AAC0095A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97" r="23453" b="1"/>
          <a:stretch/>
        </p:blipFill>
        <p:spPr bwMode="auto">
          <a:xfrm>
            <a:off x="841248" y="1388845"/>
            <a:ext cx="5067300" cy="4352544"/>
          </a:xfrm>
          <a:prstGeom prst="rect">
            <a:avLst/>
          </a:prstGeom>
          <a:solidFill>
            <a:srgbClr val="FFFFFF"/>
          </a:solidFill>
        </p:spPr>
      </p:pic>
      <p:sp>
        <p:nvSpPr>
          <p:cNvPr id="7" name="Tekstvak 6">
            <a:extLst>
              <a:ext uri="{FF2B5EF4-FFF2-40B4-BE49-F238E27FC236}">
                <a16:creationId xmlns:a16="http://schemas.microsoft.com/office/drawing/2014/main" id="{529B9369-079E-88D9-FF79-2E4267EAD16C}"/>
              </a:ext>
            </a:extLst>
          </p:cNvPr>
          <p:cNvSpPr txBox="1"/>
          <p:nvPr/>
        </p:nvSpPr>
        <p:spPr>
          <a:xfrm>
            <a:off x="6289548" y="1691640"/>
            <a:ext cx="5067300" cy="4543044"/>
          </a:xfrm>
          <a:prstGeom prst="rect">
            <a:avLst/>
          </a:prstGeom>
        </p:spPr>
        <p:txBody>
          <a:bodyPr anchor="t">
            <a:normAutofit/>
          </a:bodyPr>
          <a:lstStyle/>
          <a:p>
            <a:pPr marL="285750" indent="-285750">
              <a:spcAft>
                <a:spcPts val="600"/>
              </a:spcAft>
              <a:buFontTx/>
              <a:buChar char="-"/>
            </a:pPr>
            <a:r>
              <a:rPr lang="en-US" sz="1400" kern="1200" dirty="0" err="1">
                <a:solidFill>
                  <a:srgbClr val="005EAA"/>
                </a:solidFill>
              </a:rPr>
              <a:t>Goed</a:t>
            </a:r>
            <a:r>
              <a:rPr lang="en-US" sz="1400" kern="1200" dirty="0">
                <a:solidFill>
                  <a:srgbClr val="005EAA"/>
                </a:solidFill>
              </a:rPr>
              <a:t> </a:t>
            </a:r>
            <a:r>
              <a:rPr lang="en-US" sz="1400" kern="1200" dirty="0" err="1">
                <a:solidFill>
                  <a:srgbClr val="005EAA"/>
                </a:solidFill>
              </a:rPr>
              <a:t>onderwijs</a:t>
            </a:r>
            <a:r>
              <a:rPr lang="en-US" sz="1400" kern="1200" dirty="0">
                <a:solidFill>
                  <a:srgbClr val="005EAA"/>
                </a:solidFill>
              </a:rPr>
              <a:t> </a:t>
            </a:r>
            <a:r>
              <a:rPr lang="en-US" sz="1400" kern="1200" dirty="0" err="1">
                <a:solidFill>
                  <a:srgbClr val="005EAA"/>
                </a:solidFill>
              </a:rPr>
              <a:t>en</a:t>
            </a:r>
            <a:r>
              <a:rPr lang="en-US" sz="1400" kern="1200" dirty="0">
                <a:solidFill>
                  <a:srgbClr val="005EAA"/>
                </a:solidFill>
              </a:rPr>
              <a:t> </a:t>
            </a:r>
            <a:r>
              <a:rPr lang="en-US" sz="1400" kern="1200" dirty="0" err="1">
                <a:solidFill>
                  <a:srgbClr val="005EAA"/>
                </a:solidFill>
              </a:rPr>
              <a:t>goede</a:t>
            </a:r>
            <a:r>
              <a:rPr lang="en-US" sz="1400" kern="1200" dirty="0">
                <a:solidFill>
                  <a:srgbClr val="005EAA"/>
                </a:solidFill>
              </a:rPr>
              <a:t> </a:t>
            </a:r>
            <a:r>
              <a:rPr lang="en-US" sz="1400" kern="1200" dirty="0" err="1">
                <a:solidFill>
                  <a:srgbClr val="005EAA"/>
                </a:solidFill>
              </a:rPr>
              <a:t>ondersteuning</a:t>
            </a:r>
            <a:r>
              <a:rPr lang="en-US" sz="1400" kern="1200" dirty="0">
                <a:solidFill>
                  <a:srgbClr val="005EAA"/>
                </a:solidFill>
              </a:rPr>
              <a:t> op </a:t>
            </a:r>
            <a:r>
              <a:rPr lang="en-US" sz="1400" kern="1200" dirty="0" err="1">
                <a:solidFill>
                  <a:srgbClr val="005EAA"/>
                </a:solidFill>
              </a:rPr>
              <a:t>iedere</a:t>
            </a:r>
            <a:r>
              <a:rPr lang="en-US" sz="1400" kern="1200" dirty="0">
                <a:solidFill>
                  <a:srgbClr val="005EAA"/>
                </a:solidFill>
              </a:rPr>
              <a:t> school</a:t>
            </a:r>
          </a:p>
          <a:p>
            <a:pPr marL="285750" indent="-285750">
              <a:spcAft>
                <a:spcPts val="600"/>
              </a:spcAft>
              <a:buFontTx/>
              <a:buChar char="-"/>
            </a:pPr>
            <a:r>
              <a:rPr lang="en-US" sz="1400" kern="1200" dirty="0" err="1">
                <a:solidFill>
                  <a:srgbClr val="005EAA"/>
                </a:solidFill>
              </a:rPr>
              <a:t>Bijdrage</a:t>
            </a:r>
            <a:r>
              <a:rPr lang="en-US" sz="1400" kern="1200" dirty="0">
                <a:solidFill>
                  <a:srgbClr val="005EAA"/>
                </a:solidFill>
              </a:rPr>
              <a:t> SWV: 216,30 euro per </a:t>
            </a:r>
            <a:r>
              <a:rPr lang="en-US" sz="1400" kern="1200" dirty="0" err="1">
                <a:solidFill>
                  <a:srgbClr val="005EAA"/>
                </a:solidFill>
              </a:rPr>
              <a:t>leerling</a:t>
            </a:r>
            <a:endParaRPr lang="en-US" sz="1400" kern="1200" dirty="0">
              <a:solidFill>
                <a:srgbClr val="005EAA"/>
              </a:solidFill>
            </a:endParaRPr>
          </a:p>
          <a:p>
            <a:pPr marL="285750" indent="-285750">
              <a:spcAft>
                <a:spcPts val="600"/>
              </a:spcAft>
              <a:buFontTx/>
              <a:buChar char="-"/>
            </a:pPr>
            <a:r>
              <a:rPr lang="en-US" sz="1400" kern="1200" dirty="0" err="1">
                <a:solidFill>
                  <a:srgbClr val="005EAA"/>
                </a:solidFill>
              </a:rPr>
              <a:t>Gedragsdeskundigen</a:t>
            </a:r>
            <a:r>
              <a:rPr lang="en-US" sz="1400" kern="1200" dirty="0">
                <a:solidFill>
                  <a:srgbClr val="005EAA"/>
                </a:solidFill>
              </a:rPr>
              <a:t> </a:t>
            </a:r>
            <a:r>
              <a:rPr lang="en-US" sz="1400" kern="1200" dirty="0" err="1">
                <a:solidFill>
                  <a:srgbClr val="005EAA"/>
                </a:solidFill>
              </a:rPr>
              <a:t>en</a:t>
            </a:r>
            <a:r>
              <a:rPr lang="en-US" sz="1400" kern="1200" dirty="0">
                <a:solidFill>
                  <a:srgbClr val="005EAA"/>
                </a:solidFill>
              </a:rPr>
              <a:t> </a:t>
            </a:r>
            <a:r>
              <a:rPr lang="en-US" sz="1400" kern="1200" dirty="0" err="1">
                <a:solidFill>
                  <a:srgbClr val="005EAA"/>
                </a:solidFill>
              </a:rPr>
              <a:t>orthopedagogen</a:t>
            </a:r>
            <a:r>
              <a:rPr lang="en-US" sz="1400" kern="1200" dirty="0">
                <a:solidFill>
                  <a:srgbClr val="005EAA"/>
                </a:solidFill>
              </a:rPr>
              <a:t> op </a:t>
            </a:r>
            <a:r>
              <a:rPr lang="en-US" sz="1400" kern="1200" dirty="0" err="1">
                <a:solidFill>
                  <a:srgbClr val="005EAA"/>
                </a:solidFill>
              </a:rPr>
              <a:t>iedere</a:t>
            </a:r>
            <a:r>
              <a:rPr lang="en-US" sz="1400" kern="1200" dirty="0">
                <a:solidFill>
                  <a:srgbClr val="005EAA"/>
                </a:solidFill>
              </a:rPr>
              <a:t> school (</a:t>
            </a:r>
            <a:r>
              <a:rPr lang="en-US" sz="1400" kern="1200" dirty="0" err="1">
                <a:solidFill>
                  <a:srgbClr val="005EAA"/>
                </a:solidFill>
              </a:rPr>
              <a:t>preventief</a:t>
            </a:r>
            <a:r>
              <a:rPr lang="en-US" sz="1400" kern="1200" dirty="0">
                <a:solidFill>
                  <a:srgbClr val="005EAA"/>
                </a:solidFill>
              </a:rPr>
              <a:t>)</a:t>
            </a:r>
          </a:p>
          <a:p>
            <a:pPr marL="285750" indent="-285750">
              <a:spcAft>
                <a:spcPts val="600"/>
              </a:spcAft>
              <a:buFontTx/>
              <a:buChar char="-"/>
            </a:pPr>
            <a:r>
              <a:rPr lang="en-US" sz="1400" kern="1200" dirty="0">
                <a:solidFill>
                  <a:srgbClr val="005EAA"/>
                </a:solidFill>
              </a:rPr>
              <a:t>SMW, </a:t>
            </a:r>
            <a:r>
              <a:rPr lang="en-US" sz="1400" kern="1200" dirty="0" err="1">
                <a:solidFill>
                  <a:srgbClr val="005EAA"/>
                </a:solidFill>
              </a:rPr>
              <a:t>jeugdondersteuners</a:t>
            </a:r>
            <a:r>
              <a:rPr lang="en-US" sz="1400" kern="1200" dirty="0">
                <a:solidFill>
                  <a:srgbClr val="005EAA"/>
                </a:solidFill>
              </a:rPr>
              <a:t> </a:t>
            </a:r>
            <a:r>
              <a:rPr lang="en-US" sz="1400" kern="1200" dirty="0" err="1">
                <a:solidFill>
                  <a:srgbClr val="005EAA"/>
                </a:solidFill>
              </a:rPr>
              <a:t>en</a:t>
            </a:r>
            <a:r>
              <a:rPr lang="en-US" sz="1400" kern="1200" dirty="0">
                <a:solidFill>
                  <a:srgbClr val="005EAA"/>
                </a:solidFill>
              </a:rPr>
              <a:t> </a:t>
            </a:r>
            <a:r>
              <a:rPr lang="en-US" sz="1400" kern="1200" dirty="0" err="1">
                <a:solidFill>
                  <a:srgbClr val="005EAA"/>
                </a:solidFill>
              </a:rPr>
              <a:t>brugfunctionarissen</a:t>
            </a:r>
            <a:endParaRPr lang="en-US" sz="1400" kern="1200" dirty="0">
              <a:solidFill>
                <a:srgbClr val="005EAA"/>
              </a:solidFill>
            </a:endParaRPr>
          </a:p>
          <a:p>
            <a:pPr marL="285750" indent="-285750">
              <a:spcAft>
                <a:spcPts val="600"/>
              </a:spcAft>
              <a:buFontTx/>
              <a:buChar char="-"/>
            </a:pPr>
            <a:r>
              <a:rPr lang="en-US" sz="1400" kern="1200" dirty="0" err="1">
                <a:solidFill>
                  <a:srgbClr val="005EAA"/>
                </a:solidFill>
              </a:rPr>
              <a:t>Specifiek</a:t>
            </a:r>
            <a:r>
              <a:rPr lang="en-US" sz="1400" kern="1200" dirty="0">
                <a:solidFill>
                  <a:srgbClr val="005EAA"/>
                </a:solidFill>
              </a:rPr>
              <a:t>: </a:t>
            </a:r>
            <a:r>
              <a:rPr lang="en-US" sz="1400" kern="1200" dirty="0" err="1">
                <a:solidFill>
                  <a:srgbClr val="005EAA"/>
                </a:solidFill>
              </a:rPr>
              <a:t>Deskundigenpool</a:t>
            </a:r>
            <a:r>
              <a:rPr lang="en-US" sz="1400" kern="1200" dirty="0">
                <a:solidFill>
                  <a:srgbClr val="005EAA"/>
                </a:solidFill>
              </a:rPr>
              <a:t> SWV, TOP &amp; MIS-K (via SMW, </a:t>
            </a:r>
            <a:r>
              <a:rPr lang="en-US" sz="1400" kern="1200" dirty="0" err="1">
                <a:solidFill>
                  <a:srgbClr val="005EAA"/>
                </a:solidFill>
              </a:rPr>
              <a:t>wijkteam</a:t>
            </a:r>
            <a:r>
              <a:rPr lang="en-US" sz="1400" kern="1200" dirty="0">
                <a:solidFill>
                  <a:srgbClr val="005EAA"/>
                </a:solidFill>
              </a:rPr>
              <a:t>)</a:t>
            </a:r>
          </a:p>
          <a:p>
            <a:pPr marL="285750" indent="-285750">
              <a:spcAft>
                <a:spcPts val="600"/>
              </a:spcAft>
              <a:buFontTx/>
              <a:buChar char="-"/>
            </a:pPr>
            <a:r>
              <a:rPr lang="en-US" sz="1400" kern="1200" dirty="0">
                <a:solidFill>
                  <a:srgbClr val="005EAA"/>
                </a:solidFill>
              </a:rPr>
              <a:t>Bij </a:t>
            </a:r>
            <a:r>
              <a:rPr lang="en-US" sz="1400" kern="1200" dirty="0" err="1">
                <a:solidFill>
                  <a:srgbClr val="005EAA"/>
                </a:solidFill>
              </a:rPr>
              <a:t>verzuim</a:t>
            </a:r>
            <a:r>
              <a:rPr lang="en-US" sz="1400" kern="1200" dirty="0">
                <a:solidFill>
                  <a:srgbClr val="005EAA"/>
                </a:solidFill>
              </a:rPr>
              <a:t>/</a:t>
            </a:r>
            <a:r>
              <a:rPr lang="en-US" sz="1400" kern="1200" dirty="0" err="1">
                <a:solidFill>
                  <a:srgbClr val="005EAA"/>
                </a:solidFill>
              </a:rPr>
              <a:t>thuiszitten</a:t>
            </a:r>
            <a:r>
              <a:rPr lang="en-US" sz="1400" kern="1200" dirty="0">
                <a:solidFill>
                  <a:srgbClr val="005EAA"/>
                </a:solidFill>
              </a:rPr>
              <a:t>: Wat </a:t>
            </a:r>
            <a:r>
              <a:rPr lang="en-US" sz="1400" kern="1200" dirty="0" err="1">
                <a:solidFill>
                  <a:srgbClr val="005EAA"/>
                </a:solidFill>
              </a:rPr>
              <a:t>kan</a:t>
            </a:r>
            <a:r>
              <a:rPr lang="en-US" sz="1400" kern="1200" dirty="0">
                <a:solidFill>
                  <a:srgbClr val="005EAA"/>
                </a:solidFill>
              </a:rPr>
              <a:t> </a:t>
            </a:r>
            <a:r>
              <a:rPr lang="en-US" sz="1400" kern="1200" dirty="0" err="1">
                <a:solidFill>
                  <a:srgbClr val="005EAA"/>
                </a:solidFill>
              </a:rPr>
              <a:t>wel</a:t>
            </a:r>
            <a:r>
              <a:rPr lang="en-US" sz="1400" kern="1200" dirty="0">
                <a:solidFill>
                  <a:srgbClr val="005EAA"/>
                </a:solidFill>
              </a:rPr>
              <a:t>? En dan: Indigo, </a:t>
            </a:r>
            <a:r>
              <a:rPr lang="en-US" sz="1400" kern="1200" dirty="0" err="1">
                <a:solidFill>
                  <a:srgbClr val="005EAA"/>
                </a:solidFill>
              </a:rPr>
              <a:t>consulent</a:t>
            </a:r>
            <a:r>
              <a:rPr lang="en-US" sz="1400" kern="1200" dirty="0">
                <a:solidFill>
                  <a:srgbClr val="005EAA"/>
                </a:solidFill>
              </a:rPr>
              <a:t> SWV </a:t>
            </a:r>
            <a:r>
              <a:rPr lang="en-US" sz="1400" kern="1200" dirty="0" err="1">
                <a:solidFill>
                  <a:srgbClr val="005EAA"/>
                </a:solidFill>
              </a:rPr>
              <a:t>en</a:t>
            </a:r>
            <a:r>
              <a:rPr lang="en-US" sz="1400" kern="1200" dirty="0">
                <a:solidFill>
                  <a:srgbClr val="005EAA"/>
                </a:solidFill>
              </a:rPr>
              <a:t> </a:t>
            </a:r>
            <a:r>
              <a:rPr lang="en-US" sz="1400" kern="1200" dirty="0" err="1">
                <a:solidFill>
                  <a:srgbClr val="005EAA"/>
                </a:solidFill>
              </a:rPr>
              <a:t>leerplicht</a:t>
            </a:r>
            <a:r>
              <a:rPr lang="en-US" sz="1400" kern="1200" dirty="0">
                <a:solidFill>
                  <a:srgbClr val="005EAA"/>
                </a:solidFill>
              </a:rPr>
              <a:t> </a:t>
            </a:r>
          </a:p>
          <a:p>
            <a:pPr marL="285750" indent="-285750">
              <a:spcAft>
                <a:spcPts val="600"/>
              </a:spcAft>
              <a:buFontTx/>
              <a:buChar char="-"/>
            </a:pPr>
            <a:endParaRPr lang="en-US" sz="1400" dirty="0">
              <a:solidFill>
                <a:srgbClr val="005EAA"/>
              </a:solidFill>
            </a:endParaRPr>
          </a:p>
          <a:p>
            <a:pPr marL="285750" indent="-285750">
              <a:spcAft>
                <a:spcPts val="600"/>
              </a:spcAft>
              <a:buFontTx/>
              <a:buChar char="-"/>
            </a:pPr>
            <a:r>
              <a:rPr lang="en-US" sz="1400" kern="1200" dirty="0" err="1">
                <a:solidFill>
                  <a:srgbClr val="005EAA"/>
                </a:solidFill>
              </a:rPr>
              <a:t>Wijzigingen</a:t>
            </a:r>
            <a:r>
              <a:rPr lang="en-US" sz="1400" kern="1200" dirty="0">
                <a:solidFill>
                  <a:srgbClr val="005EAA"/>
                </a:solidFill>
              </a:rPr>
              <a:t> in 2025:</a:t>
            </a:r>
          </a:p>
          <a:p>
            <a:pPr marL="742950" lvl="1" indent="-285750">
              <a:spcAft>
                <a:spcPts val="600"/>
              </a:spcAft>
              <a:buFontTx/>
              <a:buChar char="-"/>
            </a:pPr>
            <a:r>
              <a:rPr lang="en-US" sz="1400" dirty="0" err="1">
                <a:solidFill>
                  <a:srgbClr val="005EAA"/>
                </a:solidFill>
              </a:rPr>
              <a:t>Afschaffing</a:t>
            </a:r>
            <a:r>
              <a:rPr lang="en-US" sz="1400" dirty="0">
                <a:solidFill>
                  <a:srgbClr val="005EAA"/>
                </a:solidFill>
              </a:rPr>
              <a:t> SOP </a:t>
            </a:r>
            <a:r>
              <a:rPr lang="en-US" sz="1400" dirty="0">
                <a:solidFill>
                  <a:srgbClr val="005EAA"/>
                </a:solidFill>
                <a:sym typeface="Wingdings" panose="05000000000000000000" pitchFamily="2" charset="2"/>
              </a:rPr>
              <a:t> </a:t>
            </a:r>
            <a:r>
              <a:rPr lang="en-US" sz="1400" dirty="0" err="1">
                <a:solidFill>
                  <a:srgbClr val="005EAA"/>
                </a:solidFill>
                <a:sym typeface="Wingdings" panose="05000000000000000000" pitchFamily="2" charset="2"/>
              </a:rPr>
              <a:t>Schoolgids</a:t>
            </a:r>
            <a:endParaRPr lang="en-US" sz="1400" dirty="0">
              <a:solidFill>
                <a:srgbClr val="005EAA"/>
              </a:solidFill>
              <a:sym typeface="Wingdings" panose="05000000000000000000" pitchFamily="2" charset="2"/>
            </a:endParaRPr>
          </a:p>
          <a:p>
            <a:pPr marL="742950" lvl="1" indent="-285750">
              <a:spcAft>
                <a:spcPts val="600"/>
              </a:spcAft>
              <a:buFontTx/>
              <a:buChar char="-"/>
            </a:pPr>
            <a:r>
              <a:rPr lang="en-US" sz="1400" kern="1200" dirty="0" err="1">
                <a:solidFill>
                  <a:srgbClr val="005EAA"/>
                </a:solidFill>
                <a:sym typeface="Wingdings" panose="05000000000000000000" pitchFamily="2" charset="2"/>
              </a:rPr>
              <a:t>Hoorrecht</a:t>
            </a:r>
            <a:r>
              <a:rPr lang="en-US" sz="1400" kern="1200" dirty="0">
                <a:solidFill>
                  <a:srgbClr val="005EAA"/>
                </a:solidFill>
                <a:sym typeface="Wingdings" panose="05000000000000000000" pitchFamily="2" charset="2"/>
              </a:rPr>
              <a:t> </a:t>
            </a:r>
            <a:r>
              <a:rPr lang="en-US" sz="1400" kern="1200" dirty="0" err="1">
                <a:solidFill>
                  <a:srgbClr val="005EAA"/>
                </a:solidFill>
                <a:sym typeface="Wingdings" panose="05000000000000000000" pitchFamily="2" charset="2"/>
              </a:rPr>
              <a:t>kinderen</a:t>
            </a:r>
            <a:endParaRPr lang="en-US" sz="1400" kern="1200" dirty="0">
              <a:solidFill>
                <a:srgbClr val="005EAA"/>
              </a:solidFill>
            </a:endParaRPr>
          </a:p>
          <a:p>
            <a:pPr marL="285750" indent="-285750">
              <a:spcAft>
                <a:spcPts val="600"/>
              </a:spcAft>
              <a:buFontTx/>
              <a:buChar char="-"/>
            </a:pPr>
            <a:endParaRPr lang="en-US" sz="1400" kern="1200" dirty="0">
              <a:solidFill>
                <a:srgbClr val="005EAA"/>
              </a:solidFill>
            </a:endParaRPr>
          </a:p>
        </p:txBody>
      </p:sp>
    </p:spTree>
    <p:extLst>
      <p:ext uri="{BB962C8B-B14F-4D97-AF65-F5344CB8AC3E}">
        <p14:creationId xmlns:p14="http://schemas.microsoft.com/office/powerpoint/2010/main" val="1889055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8D936-40ED-4B89-A3B4-30CBFB0840C1}"/>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3EAA375C-FCCA-6331-E315-BA199C731FF7}"/>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B7EFFC27-EDE3-40C6-14D7-379234072168}"/>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7</a:t>
            </a:fld>
            <a:endParaRPr lang="nl-NL" altLang="nl-NL">
              <a:solidFill>
                <a:schemeClr val="bg1"/>
              </a:solidFill>
            </a:endParaRPr>
          </a:p>
        </p:txBody>
      </p:sp>
      <p:pic>
        <p:nvPicPr>
          <p:cNvPr id="3" name="Afbeelding 2">
            <a:extLst>
              <a:ext uri="{FF2B5EF4-FFF2-40B4-BE49-F238E27FC236}">
                <a16:creationId xmlns:a16="http://schemas.microsoft.com/office/drawing/2014/main" id="{5BA96E49-E5DD-F84F-D6E4-B590A26249ED}"/>
              </a:ext>
            </a:extLst>
          </p:cNvPr>
          <p:cNvPicPr>
            <a:picLocks noChangeAspect="1"/>
          </p:cNvPicPr>
          <p:nvPr/>
        </p:nvPicPr>
        <p:blipFill>
          <a:blip r:embed="rId2"/>
          <a:stretch>
            <a:fillRect/>
          </a:stretch>
        </p:blipFill>
        <p:spPr>
          <a:xfrm>
            <a:off x="661987" y="3308684"/>
            <a:ext cx="9680459" cy="2299215"/>
          </a:xfrm>
          <a:prstGeom prst="rect">
            <a:avLst/>
          </a:prstGeom>
        </p:spPr>
      </p:pic>
      <p:sp>
        <p:nvSpPr>
          <p:cNvPr id="4" name="Titel 8">
            <a:extLst>
              <a:ext uri="{FF2B5EF4-FFF2-40B4-BE49-F238E27FC236}">
                <a16:creationId xmlns:a16="http://schemas.microsoft.com/office/drawing/2014/main" id="{1F82F76A-0A52-1607-3727-464CB8BEDFBB}"/>
              </a:ext>
            </a:extLst>
          </p:cNvPr>
          <p:cNvSpPr>
            <a:spLocks noGrp="1"/>
          </p:cNvSpPr>
          <p:nvPr>
            <p:ph type="title"/>
          </p:nvPr>
        </p:nvSpPr>
        <p:spPr>
          <a:xfrm>
            <a:off x="838200" y="998621"/>
            <a:ext cx="10205095" cy="287699"/>
          </a:xfrm>
          <a:prstGeom prst="rect">
            <a:avLst/>
          </a:prstGeom>
        </p:spPr>
        <p:txBody>
          <a:bodyPr/>
          <a:lstStyle/>
          <a:p>
            <a:r>
              <a:rPr lang="nl-NL" sz="1800" dirty="0">
                <a:solidFill>
                  <a:srgbClr val="0070C0"/>
                </a:solidFill>
              </a:rPr>
              <a:t>Ideaal Kop van Noord-Holland in 2035.</a:t>
            </a:r>
            <a:br>
              <a:rPr lang="nl-NL" sz="1800" dirty="0">
                <a:solidFill>
                  <a:srgbClr val="0070C0"/>
                </a:solidFill>
              </a:rPr>
            </a:br>
            <a:br>
              <a:rPr lang="nl-NL" sz="1800" dirty="0">
                <a:solidFill>
                  <a:srgbClr val="0070C0"/>
                </a:solidFill>
              </a:rPr>
            </a:br>
            <a:r>
              <a:rPr lang="nl-NL" sz="1800" b="0" dirty="0">
                <a:solidFill>
                  <a:srgbClr val="0070C0"/>
                </a:solidFill>
              </a:rPr>
              <a:t>1. Ieder kind in de eigen wijk naar school.</a:t>
            </a:r>
            <a:br>
              <a:rPr lang="nl-NL" sz="1800" b="0" dirty="0">
                <a:solidFill>
                  <a:srgbClr val="0070C0"/>
                </a:solidFill>
              </a:rPr>
            </a:br>
            <a:br>
              <a:rPr lang="nl-NL" sz="1800" b="0" dirty="0">
                <a:solidFill>
                  <a:srgbClr val="0070C0"/>
                </a:solidFill>
              </a:rPr>
            </a:br>
            <a:r>
              <a:rPr lang="nl-NL" sz="1800" b="0" dirty="0">
                <a:solidFill>
                  <a:srgbClr val="0070C0"/>
                </a:solidFill>
              </a:rPr>
              <a:t>2. 3 compacte </a:t>
            </a:r>
            <a:r>
              <a:rPr lang="nl-NL" sz="1800" b="0" dirty="0" err="1">
                <a:solidFill>
                  <a:srgbClr val="0070C0"/>
                </a:solidFill>
              </a:rPr>
              <a:t>IKEC’s</a:t>
            </a:r>
            <a:r>
              <a:rPr lang="nl-NL" sz="1800" b="0" dirty="0">
                <a:solidFill>
                  <a:srgbClr val="0070C0"/>
                </a:solidFill>
              </a:rPr>
              <a:t>: PO/SO/SBO/zorg onder één dak. </a:t>
            </a:r>
            <a:br>
              <a:rPr lang="nl-NL" sz="1800" dirty="0">
                <a:solidFill>
                  <a:srgbClr val="0070C0"/>
                </a:solidFill>
              </a:rPr>
            </a:br>
            <a:br>
              <a:rPr lang="nl-NL" sz="1800" dirty="0">
                <a:solidFill>
                  <a:srgbClr val="0070C0"/>
                </a:solidFill>
              </a:rPr>
            </a:br>
            <a:br>
              <a:rPr lang="nl-NL" sz="1800" dirty="0">
                <a:solidFill>
                  <a:srgbClr val="0070C0"/>
                </a:solidFill>
              </a:rPr>
            </a:br>
            <a:endParaRPr lang="nl-NL" sz="1800" dirty="0">
              <a:solidFill>
                <a:srgbClr val="0070C0"/>
              </a:solidFill>
            </a:endParaRPr>
          </a:p>
        </p:txBody>
      </p:sp>
      <p:pic>
        <p:nvPicPr>
          <p:cNvPr id="4098" name="Picture 2" descr="Opening onderwijscentrum ‘De Skool’ op Texel - Stichting Sarkon">
            <a:extLst>
              <a:ext uri="{FF2B5EF4-FFF2-40B4-BE49-F238E27FC236}">
                <a16:creationId xmlns:a16="http://schemas.microsoft.com/office/drawing/2014/main" id="{7BCC020D-CCD3-E486-934F-0F9BF479E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876" y="336884"/>
            <a:ext cx="4221036" cy="281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622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F0E05-5F06-C97E-0E6B-BF4F4E65711B}"/>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70E0E008-5071-AC56-F6CE-DF8992FB98B4}"/>
              </a:ext>
            </a:extLst>
          </p:cNvPr>
          <p:cNvSpPr>
            <a:spLocks noGrp="1" noChangeArrowheads="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04-02-2025</a:t>
            </a:r>
          </a:p>
        </p:txBody>
      </p:sp>
      <p:sp>
        <p:nvSpPr>
          <p:cNvPr id="12290" name="Tijdelijke aanduiding voor dianummer 3">
            <a:extLst>
              <a:ext uri="{FF2B5EF4-FFF2-40B4-BE49-F238E27FC236}">
                <a16:creationId xmlns:a16="http://schemas.microsoft.com/office/drawing/2014/main" id="{644ECBF1-947A-938F-45B7-367409DF14B0}"/>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8</a:t>
            </a:fld>
            <a:endParaRPr lang="nl-NL" altLang="nl-NL">
              <a:solidFill>
                <a:schemeClr val="bg1"/>
              </a:solidFill>
            </a:endParaRPr>
          </a:p>
        </p:txBody>
      </p:sp>
      <p:pic>
        <p:nvPicPr>
          <p:cNvPr id="5" name="Afbeelding 4">
            <a:extLst>
              <a:ext uri="{FF2B5EF4-FFF2-40B4-BE49-F238E27FC236}">
                <a16:creationId xmlns:a16="http://schemas.microsoft.com/office/drawing/2014/main" id="{0FFE76E9-33DB-3559-0138-C83D43663F65}"/>
              </a:ext>
            </a:extLst>
          </p:cNvPr>
          <p:cNvPicPr>
            <a:picLocks noChangeAspect="1"/>
          </p:cNvPicPr>
          <p:nvPr/>
        </p:nvPicPr>
        <p:blipFill>
          <a:blip r:embed="rId2"/>
          <a:stretch>
            <a:fillRect/>
          </a:stretch>
        </p:blipFill>
        <p:spPr>
          <a:xfrm>
            <a:off x="1168977" y="0"/>
            <a:ext cx="9854045" cy="6858000"/>
          </a:xfrm>
          <a:prstGeom prst="rect">
            <a:avLst/>
          </a:prstGeom>
        </p:spPr>
      </p:pic>
    </p:spTree>
    <p:extLst>
      <p:ext uri="{BB962C8B-B14F-4D97-AF65-F5344CB8AC3E}">
        <p14:creationId xmlns:p14="http://schemas.microsoft.com/office/powerpoint/2010/main" val="264197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7ED08-56D9-EE2C-5C74-4E20E6D52478}"/>
            </a:ext>
          </a:extLst>
        </p:cNvPr>
        <p:cNvGrpSpPr/>
        <p:nvPr/>
      </p:nvGrpSpPr>
      <p:grpSpPr>
        <a:xfrm>
          <a:off x="0" y="0"/>
          <a:ext cx="0" cy="0"/>
          <a:chOff x="0" y="0"/>
          <a:chExt cx="0" cy="0"/>
        </a:xfrm>
      </p:grpSpPr>
      <p:sp>
        <p:nvSpPr>
          <p:cNvPr id="12289" name="Tijdelijke aanduiding voor datum 2">
            <a:extLst>
              <a:ext uri="{FF2B5EF4-FFF2-40B4-BE49-F238E27FC236}">
                <a16:creationId xmlns:a16="http://schemas.microsoft.com/office/drawing/2014/main" id="{C671B18C-661B-C504-1D19-7E2FB5300CA2}"/>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r>
              <a:rPr lang="nl-NL" altLang="nl-NL" dirty="0">
                <a:solidFill>
                  <a:schemeClr val="bg1"/>
                </a:solidFill>
              </a:rPr>
              <a:t>18-11-2024</a:t>
            </a:r>
          </a:p>
        </p:txBody>
      </p:sp>
      <p:sp>
        <p:nvSpPr>
          <p:cNvPr id="12290" name="Tijdelijke aanduiding voor dianummer 3">
            <a:extLst>
              <a:ext uri="{FF2B5EF4-FFF2-40B4-BE49-F238E27FC236}">
                <a16:creationId xmlns:a16="http://schemas.microsoft.com/office/drawing/2014/main" id="{4C587EF2-276C-2E18-9C51-A2C0BF91CEE1}"/>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F9F457C7-6D6F-7840-A233-D0424AC84943}" type="slidenum">
              <a:rPr lang="nl-NL" altLang="nl-NL" smtClean="0">
                <a:solidFill>
                  <a:schemeClr val="bg1"/>
                </a:solidFill>
              </a:rPr>
              <a:pPr fontAlgn="base">
                <a:spcBef>
                  <a:spcPct val="0"/>
                </a:spcBef>
                <a:spcAft>
                  <a:spcPct val="0"/>
                </a:spcAft>
              </a:pPr>
              <a:t>9</a:t>
            </a:fld>
            <a:endParaRPr lang="nl-NL" altLang="nl-NL">
              <a:solidFill>
                <a:schemeClr val="bg1"/>
              </a:solidFill>
            </a:endParaRPr>
          </a:p>
        </p:txBody>
      </p:sp>
      <p:pic>
        <p:nvPicPr>
          <p:cNvPr id="3" name="Afbeelding 2">
            <a:extLst>
              <a:ext uri="{FF2B5EF4-FFF2-40B4-BE49-F238E27FC236}">
                <a16:creationId xmlns:a16="http://schemas.microsoft.com/office/drawing/2014/main" id="{A7C54393-1503-4DE1-B07F-44292C8C07FF}"/>
              </a:ext>
            </a:extLst>
          </p:cNvPr>
          <p:cNvPicPr>
            <a:picLocks noChangeAspect="1"/>
          </p:cNvPicPr>
          <p:nvPr/>
        </p:nvPicPr>
        <p:blipFill>
          <a:blip r:embed="rId2"/>
          <a:stretch>
            <a:fillRect/>
          </a:stretch>
        </p:blipFill>
        <p:spPr>
          <a:xfrm>
            <a:off x="678425" y="391380"/>
            <a:ext cx="10084168" cy="6301612"/>
          </a:xfrm>
          <a:prstGeom prst="rect">
            <a:avLst/>
          </a:prstGeom>
        </p:spPr>
      </p:pic>
    </p:spTree>
    <p:extLst>
      <p:ext uri="{BB962C8B-B14F-4D97-AF65-F5344CB8AC3E}">
        <p14:creationId xmlns:p14="http://schemas.microsoft.com/office/powerpoint/2010/main" val="2108822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VKopvNH_sjabloon_23" id="{0A3738BC-7DBA-C142-A39D-7B1A4111A35D}" vid="{2A3CCD60-8A04-F142-82BF-D4B4128BC7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D097E4AF2CD9459D968E2F546F2C4B" ma:contentTypeVersion="18" ma:contentTypeDescription="Een nieuw document maken." ma:contentTypeScope="" ma:versionID="db0fbe7656bf0e7b39904dad2e7db5be">
  <xsd:schema xmlns:xsd="http://www.w3.org/2001/XMLSchema" xmlns:xs="http://www.w3.org/2001/XMLSchema" xmlns:p="http://schemas.microsoft.com/office/2006/metadata/properties" xmlns:ns2="416b2003-204c-460d-b70c-0f9694dba334" xmlns:ns3="517dfbb6-8c5d-4c00-8ed2-b412915c0505" targetNamespace="http://schemas.microsoft.com/office/2006/metadata/properties" ma:root="true" ma:fieldsID="600a01694cd5404a5ca9b2c0b092144a" ns2:_="" ns3:_="">
    <xsd:import namespace="416b2003-204c-460d-b70c-0f9694dba334"/>
    <xsd:import namespace="517dfbb6-8c5d-4c00-8ed2-b412915c0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b2003-204c-460d-b70c-0f9694dba3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a1a9fdf-170d-4241-a3ed-66ce826e2b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7dfbb6-8c5d-4c00-8ed2-b412915c0505"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b400f37-7e5b-45b8-9c77-e34091e1dc0c}" ma:internalName="TaxCatchAll" ma:showField="CatchAllData" ma:web="517dfbb6-8c5d-4c00-8ed2-b412915c05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17dfbb6-8c5d-4c00-8ed2-b412915c0505" xsi:nil="true"/>
    <lcf76f155ced4ddcb4097134ff3c332f xmlns="416b2003-204c-460d-b70c-0f9694dba33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C866ED-4EDB-4A81-B3C6-C482E34D3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6b2003-204c-460d-b70c-0f9694dba334"/>
    <ds:schemaRef ds:uri="517dfbb6-8c5d-4c00-8ed2-b412915c05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69C236-29A3-4553-B9DC-52E8B3E316F7}">
  <ds:schemaRefs>
    <ds:schemaRef ds:uri="http://schemas.microsoft.com/sharepoint/v3/contenttype/forms"/>
  </ds:schemaRefs>
</ds:datastoreItem>
</file>

<file path=customXml/itemProps3.xml><?xml version="1.0" encoding="utf-8"?>
<ds:datastoreItem xmlns:ds="http://schemas.openxmlformats.org/officeDocument/2006/customXml" ds:itemID="{E5FE3310-5497-4355-B3D9-5CA86A8E7F02}">
  <ds:schemaRefs>
    <ds:schemaRef ds:uri="http://schemas.microsoft.com/office/2006/metadata/properties"/>
    <ds:schemaRef ds:uri="http://schemas.microsoft.com/office/infopath/2007/PartnerControls"/>
    <ds:schemaRef ds:uri="517dfbb6-8c5d-4c00-8ed2-b412915c0505"/>
    <ds:schemaRef ds:uri="416b2003-204c-460d-b70c-0f9694dba334"/>
  </ds:schemaRefs>
</ds:datastoreItem>
</file>

<file path=docProps/app.xml><?xml version="1.0" encoding="utf-8"?>
<Properties xmlns="http://schemas.openxmlformats.org/officeDocument/2006/extended-properties" xmlns:vt="http://schemas.openxmlformats.org/officeDocument/2006/docPropsVTypes">
  <Template>2-SWVKopvNH_sjabloon_23</Template>
  <TotalTime>706</TotalTime>
  <Words>1851</Words>
  <Application>Microsoft Macintosh PowerPoint</Application>
  <PresentationFormat>Breedbeeld</PresentationFormat>
  <Paragraphs>333</Paragraphs>
  <Slides>38</Slides>
  <Notes>18</Notes>
  <HiddenSlides>0</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38</vt:i4>
      </vt:variant>
    </vt:vector>
  </HeadingPairs>
  <TitlesOfParts>
    <vt:vector size="53" baseType="lpstr">
      <vt:lpstr>Clear Sans</vt:lpstr>
      <vt:lpstr>Clear Sans Bold</vt:lpstr>
      <vt:lpstr>Clear Sans Italics</vt:lpstr>
      <vt:lpstr>Clear Sans Medium</vt:lpstr>
      <vt:lpstr>Arial</vt:lpstr>
      <vt:lpstr>Calibri</vt:lpstr>
      <vt:lpstr>Calibri Light</vt:lpstr>
      <vt:lpstr>Helvetica World</vt:lpstr>
      <vt:lpstr>Times New Roman</vt:lpstr>
      <vt:lpstr>Trebuchet MS</vt:lpstr>
      <vt:lpstr>Verdana</vt:lpstr>
      <vt:lpstr>Wingdings</vt:lpstr>
      <vt:lpstr>Kantoorthema</vt:lpstr>
      <vt:lpstr>Office Theme</vt:lpstr>
      <vt:lpstr>1_Office Theme</vt:lpstr>
      <vt:lpstr>Jaarlijkse bijeenkomst  Schagen, 4 februari 2025 </vt:lpstr>
      <vt:lpstr>PowerPoint-presentatie</vt:lpstr>
      <vt:lpstr>PowerPoint-presentatie</vt:lpstr>
      <vt:lpstr>    Programma </vt:lpstr>
      <vt:lpstr>PowerPoint-presentatie</vt:lpstr>
      <vt:lpstr>PowerPoint-presentatie</vt:lpstr>
      <vt:lpstr>Ideaal Kop van Noord-Holland in 2035.  1. Ieder kind in de eigen wijk naar school.  2. 3 compacte IKEC’s: PO/SO/SBO/zorg onder één dak.    </vt:lpstr>
      <vt:lpstr>PowerPoint-presentatie</vt:lpstr>
      <vt:lpstr>PowerPoint-presentatie</vt:lpstr>
      <vt:lpstr>PowerPoint-presentatie</vt:lpstr>
      <vt:lpstr>Stappen op weg naar 2035  1. Ieder kind in de eigen wijk naar school.  Sterke basis  Inclusie verbinden aan waarden van jouw school.  Team bewust maken van wat zij al doen (collective teacher efficacy)  Nabijgelegen scholen goed kennen.   Het verschil maken voor kinderen, en weten voor wie dit nog niet lukt.  Kennis opdoen (schoolbezoeken, lezingen, uitwisseling)  Leren van elkaar en partners (orthopedagogen, gedragsspecialisten)   2. 3 compacte IKEC’s: PO/SO/SBO/zorg onder één dak.  Samenwerken in één gebouw.  Hybride leerroutes.  Kennisdeling en uitwisseling van   expertise/medewerkers.   </vt:lpstr>
      <vt:lpstr>    Gesprekstafels </vt:lpstr>
      <vt:lpstr>PowerPoint-presentatie</vt:lpstr>
      <vt:lpstr>PowerPoint-presentatie</vt:lpstr>
      <vt:lpstr>PowerPoint-presentatie</vt:lpstr>
      <vt:lpstr>    Programma </vt:lpstr>
      <vt:lpstr>PowerPoint-presentatie</vt:lpstr>
      <vt:lpstr>    Programma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Programma </vt:lpstr>
      <vt:lpstr>Wrap-up – Ariane &amp; Sofie</vt:lpstr>
      <vt:lpstr>- “Ethical Duty” &amp; “the art of teaching” (samen bekwaam). Pedagogisch handelen afstemmen.  - Open, transparante en reflexieve dialoog. Iedereen hierin heel serieus    nemen / interventies ondertitelen. Investeren in relatie met ouders!!    Ouders via de kinderen bereiken.  - ‘Veiligheid’ valt niet samen met risicomijdend gedrag.  - Anders kijken (breinstretch).  - Werken met wensdromen – We bereiden voor op de samenleving.     Wat kan wel; creatief denken; out of the box.  - Welbevinden en veerkracht van leerlingen EN onderwijsprofessionals.  - Er kan altijd meer dan dat we denken.  - Werken aan de nieuwsgierige en lerende houding van leraren.  - Je bent sowieso ‘van ons’: dat gevoel is voor het kind en de familie heel wezenlijk.  - Te doen: de voordelen van inclusief onderwijs uitdragen.  - Casusdenken verlaten en op weg naar contextdenken (samen verantwoordelijk voor goed onderwijs).  - GOED ONDERWIJS CENTRAAL. </vt:lpstr>
      <vt:lpstr>    Programma </vt:lpstr>
    </vt:vector>
  </TitlesOfParts>
  <Company>Blosse Onderwijs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Diana Huijer</dc:creator>
  <cp:lastModifiedBy>Communicatie</cp:lastModifiedBy>
  <cp:revision>4</cp:revision>
  <dcterms:created xsi:type="dcterms:W3CDTF">2025-02-03T07:52:31Z</dcterms:created>
  <dcterms:modified xsi:type="dcterms:W3CDTF">2025-02-06T08:19:52Z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0x010100FDD097E4AF2CD9459D968E2F546F2C4B</vt:lpwstr>
  </property>
  <property fmtid="{D5CDD505-2E9C-101B-9397-08002B2CF9AE}" pid="3" name="MediaServiceImageTags">
    <vt:lpwstr/>
  </property>
</Properties>
</file>